
<file path=[Content_Types].xml><?xml version="1.0" encoding="utf-8"?>
<Types xmlns="http://schemas.openxmlformats.org/package/2006/content-types">
  <Default Extension="A1811C60" ContentType="image/png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85" r:id="rId3"/>
    <p:sldId id="261" r:id="rId4"/>
    <p:sldId id="264" r:id="rId5"/>
    <p:sldId id="272" r:id="rId6"/>
    <p:sldId id="303" r:id="rId7"/>
    <p:sldId id="276" r:id="rId8"/>
    <p:sldId id="257" r:id="rId9"/>
    <p:sldId id="301" r:id="rId10"/>
    <p:sldId id="302" r:id="rId11"/>
    <p:sldId id="304" r:id="rId12"/>
    <p:sldId id="271" r:id="rId13"/>
    <p:sldId id="298" r:id="rId14"/>
    <p:sldId id="295" r:id="rId15"/>
    <p:sldId id="258" r:id="rId16"/>
    <p:sldId id="288" r:id="rId17"/>
    <p:sldId id="262" r:id="rId18"/>
    <p:sldId id="289" r:id="rId19"/>
    <p:sldId id="267" r:id="rId20"/>
    <p:sldId id="292" r:id="rId21"/>
    <p:sldId id="270" r:id="rId22"/>
    <p:sldId id="291" r:id="rId23"/>
    <p:sldId id="274" r:id="rId24"/>
    <p:sldId id="269" r:id="rId25"/>
    <p:sldId id="265" r:id="rId26"/>
    <p:sldId id="266" r:id="rId27"/>
    <p:sldId id="308" r:id="rId28"/>
    <p:sldId id="297" r:id="rId29"/>
    <p:sldId id="29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40"/>
    <p:restoredTop sz="90482" autoAdjust="0"/>
  </p:normalViewPr>
  <p:slideViewPr>
    <p:cSldViewPr snapToGrid="0" snapToObjects="1">
      <p:cViewPr varScale="1">
        <p:scale>
          <a:sx n="77" d="100"/>
          <a:sy n="77" d="100"/>
        </p:scale>
        <p:origin x="119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E94-41A1-8087-AEB90521EADB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94-41A1-8087-AEB90521EA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F11-4F66-9AEE-D74D861AFD71}"/>
              </c:ext>
            </c:extLst>
          </c:dPt>
          <c:dPt>
            <c:idx val="3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8E94-41A1-8087-AEB90521EADB}"/>
              </c:ext>
            </c:extLst>
          </c:dPt>
          <c:dLbls>
            <c:dLbl>
              <c:idx val="0"/>
              <c:layout>
                <c:manualLayout>
                  <c:x val="-0.23142403590265981"/>
                  <c:y val="-3.38002898283336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76385189567157"/>
                      <c:h val="0.158068214597918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E94-41A1-8087-AEB90521EADB}"/>
                </c:ext>
              </c:extLst>
            </c:dLbl>
            <c:dLbl>
              <c:idx val="1"/>
              <c:layout>
                <c:manualLayout>
                  <c:x val="0.19746747566094414"/>
                  <c:y val="-8.5464703955829733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417E43-4EB2-4224-AD18-2D687DD99E2A}" type="CATEGORYNAME">
                      <a:rPr lang="en-US" sz="1600">
                        <a:solidFill>
                          <a:schemeClr val="bg1"/>
                        </a:solidFill>
                      </a:rPr>
                      <a:pPr>
                        <a:defRPr sz="1200" b="1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sz="1600" baseline="0" dirty="0">
                        <a:solidFill>
                          <a:schemeClr val="bg1"/>
                        </a:solidFill>
                      </a:rPr>
                      <a:t>
</a:t>
                    </a:r>
                    <a:fld id="{F9100DA9-C430-418D-8C59-F6A7F07E5E2D}" type="PERCENTAGE">
                      <a:rPr lang="en-US" sz="1600" baseline="0">
                        <a:solidFill>
                          <a:schemeClr val="bg1"/>
                        </a:solidFill>
                      </a:rPr>
                      <a:pPr>
                        <a:defRPr sz="1200" b="1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en-US" sz="1600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E94-41A1-8087-AEB90521EADB}"/>
                </c:ext>
              </c:extLst>
            </c:dLbl>
            <c:dLbl>
              <c:idx val="3"/>
              <c:layout>
                <c:manualLayout>
                  <c:x val="1.0253324020560338E-2"/>
                  <c:y val="7.7484418920548083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E94-41A1-8087-AEB90521EA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Increase</c:v>
                </c:pt>
                <c:pt idx="1">
                  <c:v>Decrease</c:v>
                </c:pt>
                <c:pt idx="2">
                  <c:v>No Change</c:v>
                </c:pt>
                <c:pt idx="3">
                  <c:v>N/A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55</c:v>
                </c:pt>
                <c:pt idx="1">
                  <c:v>37</c:v>
                </c:pt>
                <c:pt idx="2">
                  <c:v>6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94-41A1-8087-AEB90521EA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38-410E-89A8-D9544F16C27B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8FE-4967-97A7-BC60B86A8BE5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38-410E-89A8-D9544F16C27B}"/>
              </c:ext>
            </c:extLst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138-410E-89A8-D9544F16C2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Attend in Person</c:v>
                </c:pt>
                <c:pt idx="1">
                  <c:v>Attend Virtually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132</c:v>
                </c:pt>
                <c:pt idx="1">
                  <c:v>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FE-4967-97A7-BC60B86A8B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BAD830-216A-455E-A418-CC01A4AEA4C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0F1D7CF-EA75-49CF-A181-C1F7E9E44A41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Physical Events</a:t>
          </a:r>
        </a:p>
      </dgm:t>
    </dgm:pt>
    <dgm:pt modelId="{00462921-51B7-4B4F-AC72-76E0D95CF65F}" type="parTrans" cxnId="{9324BC1C-AE52-46FB-B76B-B28E41F50304}">
      <dgm:prSet/>
      <dgm:spPr/>
      <dgm:t>
        <a:bodyPr/>
        <a:lstStyle/>
        <a:p>
          <a:endParaRPr lang="en-US"/>
        </a:p>
      </dgm:t>
    </dgm:pt>
    <dgm:pt modelId="{C6A9B3D0-9BD5-4065-BF6A-98208CCD93E7}" type="sibTrans" cxnId="{9324BC1C-AE52-46FB-B76B-B28E41F50304}">
      <dgm:prSet/>
      <dgm:spPr/>
      <dgm:t>
        <a:bodyPr/>
        <a:lstStyle/>
        <a:p>
          <a:endParaRPr lang="en-US"/>
        </a:p>
      </dgm:t>
    </dgm:pt>
    <dgm:pt modelId="{916EA7FD-4FE6-4F7D-A229-3EB71F96DCE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2"/>
              </a:solidFill>
            </a:rPr>
            <a:t>Virtual Events</a:t>
          </a:r>
        </a:p>
      </dgm:t>
    </dgm:pt>
    <dgm:pt modelId="{CD339357-4410-4D0E-BC85-3AD748D1D201}" type="parTrans" cxnId="{99A68BF8-3304-4E3A-8AAE-83184D2C9186}">
      <dgm:prSet/>
      <dgm:spPr/>
      <dgm:t>
        <a:bodyPr/>
        <a:lstStyle/>
        <a:p>
          <a:endParaRPr lang="en-US"/>
        </a:p>
      </dgm:t>
    </dgm:pt>
    <dgm:pt modelId="{845BB56F-AE02-49ED-BE53-73E71033F41F}" type="sibTrans" cxnId="{99A68BF8-3304-4E3A-8AAE-83184D2C9186}">
      <dgm:prSet/>
      <dgm:spPr/>
      <dgm:t>
        <a:bodyPr/>
        <a:lstStyle/>
        <a:p>
          <a:endParaRPr lang="en-US"/>
        </a:p>
      </dgm:t>
    </dgm:pt>
    <dgm:pt modelId="{6D9538D8-9254-4FA4-B0EC-FA0A30E83284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Hybrid Events</a:t>
          </a:r>
        </a:p>
      </dgm:t>
    </dgm:pt>
    <dgm:pt modelId="{25C130D6-0E0B-4E00-B451-444A739901CA}" type="parTrans" cxnId="{3409428F-CAF6-4744-9823-A960E5036D82}">
      <dgm:prSet/>
      <dgm:spPr/>
      <dgm:t>
        <a:bodyPr/>
        <a:lstStyle/>
        <a:p>
          <a:endParaRPr lang="en-US"/>
        </a:p>
      </dgm:t>
    </dgm:pt>
    <dgm:pt modelId="{10365EC9-C746-410A-9195-F2EC624CFDA3}" type="sibTrans" cxnId="{3409428F-CAF6-4744-9823-A960E5036D82}">
      <dgm:prSet/>
      <dgm:spPr/>
      <dgm:t>
        <a:bodyPr/>
        <a:lstStyle/>
        <a:p>
          <a:endParaRPr lang="en-US"/>
        </a:p>
      </dgm:t>
    </dgm:pt>
    <dgm:pt modelId="{BA20F2C5-C845-4070-B64E-543AEEB7680C}" type="pres">
      <dgm:prSet presAssocID="{1CBAD830-216A-455E-A418-CC01A4AEA4CB}" presName="Name0" presStyleCnt="0">
        <dgm:presLayoutVars>
          <dgm:dir/>
          <dgm:animLvl val="lvl"/>
          <dgm:resizeHandles val="exact"/>
        </dgm:presLayoutVars>
      </dgm:prSet>
      <dgm:spPr/>
    </dgm:pt>
    <dgm:pt modelId="{78301D02-4DE2-4483-8CF6-8CB7A563F2BE}" type="pres">
      <dgm:prSet presAssocID="{10F1D7CF-EA75-49CF-A181-C1F7E9E44A4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39FC010-8033-4C16-B17A-34B5746A44C7}" type="pres">
      <dgm:prSet presAssocID="{C6A9B3D0-9BD5-4065-BF6A-98208CCD93E7}" presName="parTxOnlySpace" presStyleCnt="0"/>
      <dgm:spPr/>
    </dgm:pt>
    <dgm:pt modelId="{1FAD076F-C4BE-4311-A7A1-EB95C46FAD1D}" type="pres">
      <dgm:prSet presAssocID="{916EA7FD-4FE6-4F7D-A229-3EB71F96DCE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C57AE563-7C52-4B3D-88B7-121D5FAF6FFF}" type="pres">
      <dgm:prSet presAssocID="{845BB56F-AE02-49ED-BE53-73E71033F41F}" presName="parTxOnlySpace" presStyleCnt="0"/>
      <dgm:spPr/>
    </dgm:pt>
    <dgm:pt modelId="{005C51F1-BE69-4847-979D-7C3F2E981921}" type="pres">
      <dgm:prSet presAssocID="{6D9538D8-9254-4FA4-B0EC-FA0A30E8328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A938C08-A3A9-44E5-BF4C-2E35AD73A2DD}" type="presOf" srcId="{916EA7FD-4FE6-4F7D-A229-3EB71F96DCE3}" destId="{1FAD076F-C4BE-4311-A7A1-EB95C46FAD1D}" srcOrd="0" destOrd="0" presId="urn:microsoft.com/office/officeart/2005/8/layout/chevron1"/>
    <dgm:cxn modelId="{3F0EC418-5A4F-4B39-8513-4D13BAA5D3B9}" type="presOf" srcId="{1CBAD830-216A-455E-A418-CC01A4AEA4CB}" destId="{BA20F2C5-C845-4070-B64E-543AEEB7680C}" srcOrd="0" destOrd="0" presId="urn:microsoft.com/office/officeart/2005/8/layout/chevron1"/>
    <dgm:cxn modelId="{9324BC1C-AE52-46FB-B76B-B28E41F50304}" srcId="{1CBAD830-216A-455E-A418-CC01A4AEA4CB}" destId="{10F1D7CF-EA75-49CF-A181-C1F7E9E44A41}" srcOrd="0" destOrd="0" parTransId="{00462921-51B7-4B4F-AC72-76E0D95CF65F}" sibTransId="{C6A9B3D0-9BD5-4065-BF6A-98208CCD93E7}"/>
    <dgm:cxn modelId="{36730034-216D-42D9-A1C5-5A2F58BC9FA8}" type="presOf" srcId="{10F1D7CF-EA75-49CF-A181-C1F7E9E44A41}" destId="{78301D02-4DE2-4483-8CF6-8CB7A563F2BE}" srcOrd="0" destOrd="0" presId="urn:microsoft.com/office/officeart/2005/8/layout/chevron1"/>
    <dgm:cxn modelId="{3409428F-CAF6-4744-9823-A960E5036D82}" srcId="{1CBAD830-216A-455E-A418-CC01A4AEA4CB}" destId="{6D9538D8-9254-4FA4-B0EC-FA0A30E83284}" srcOrd="2" destOrd="0" parTransId="{25C130D6-0E0B-4E00-B451-444A739901CA}" sibTransId="{10365EC9-C746-410A-9195-F2EC624CFDA3}"/>
    <dgm:cxn modelId="{5C179BB4-D17E-4A15-AFB6-07ED77415FA6}" type="presOf" srcId="{6D9538D8-9254-4FA4-B0EC-FA0A30E83284}" destId="{005C51F1-BE69-4847-979D-7C3F2E981921}" srcOrd="0" destOrd="0" presId="urn:microsoft.com/office/officeart/2005/8/layout/chevron1"/>
    <dgm:cxn modelId="{99A68BF8-3304-4E3A-8AAE-83184D2C9186}" srcId="{1CBAD830-216A-455E-A418-CC01A4AEA4CB}" destId="{916EA7FD-4FE6-4F7D-A229-3EB71F96DCE3}" srcOrd="1" destOrd="0" parTransId="{CD339357-4410-4D0E-BC85-3AD748D1D201}" sibTransId="{845BB56F-AE02-49ED-BE53-73E71033F41F}"/>
    <dgm:cxn modelId="{D9C93F8F-0A07-40E4-AF66-22D52691C145}" type="presParOf" srcId="{BA20F2C5-C845-4070-B64E-543AEEB7680C}" destId="{78301D02-4DE2-4483-8CF6-8CB7A563F2BE}" srcOrd="0" destOrd="0" presId="urn:microsoft.com/office/officeart/2005/8/layout/chevron1"/>
    <dgm:cxn modelId="{4EAD3816-C072-4D22-9214-B6003D95057C}" type="presParOf" srcId="{BA20F2C5-C845-4070-B64E-543AEEB7680C}" destId="{339FC010-8033-4C16-B17A-34B5746A44C7}" srcOrd="1" destOrd="0" presId="urn:microsoft.com/office/officeart/2005/8/layout/chevron1"/>
    <dgm:cxn modelId="{0DBC843B-761F-4462-B208-A3AF8AE6F237}" type="presParOf" srcId="{BA20F2C5-C845-4070-B64E-543AEEB7680C}" destId="{1FAD076F-C4BE-4311-A7A1-EB95C46FAD1D}" srcOrd="2" destOrd="0" presId="urn:microsoft.com/office/officeart/2005/8/layout/chevron1"/>
    <dgm:cxn modelId="{009F0FAB-F341-46E6-A18D-00709D62078E}" type="presParOf" srcId="{BA20F2C5-C845-4070-B64E-543AEEB7680C}" destId="{C57AE563-7C52-4B3D-88B7-121D5FAF6FFF}" srcOrd="3" destOrd="0" presId="urn:microsoft.com/office/officeart/2005/8/layout/chevron1"/>
    <dgm:cxn modelId="{E953BC9D-D9B9-48CF-816B-33B357F66204}" type="presParOf" srcId="{BA20F2C5-C845-4070-B64E-543AEEB7680C}" destId="{005C51F1-BE69-4847-979D-7C3F2E98192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01D02-4DE2-4483-8CF6-8CB7A563F2BE}">
      <dsp:nvSpPr>
        <dsp:cNvPr id="0" name=""/>
        <dsp:cNvSpPr/>
      </dsp:nvSpPr>
      <dsp:spPr>
        <a:xfrm>
          <a:off x="2390" y="1528755"/>
          <a:ext cx="2913018" cy="1165207"/>
        </a:xfrm>
        <a:prstGeom prst="chevr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19" tIns="49340" rIns="49340" bIns="4934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Physical Events</a:t>
          </a:r>
        </a:p>
      </dsp:txBody>
      <dsp:txXfrm>
        <a:off x="584994" y="1528755"/>
        <a:ext cx="1747811" cy="1165207"/>
      </dsp:txXfrm>
    </dsp:sp>
    <dsp:sp modelId="{1FAD076F-C4BE-4311-A7A1-EB95C46FAD1D}">
      <dsp:nvSpPr>
        <dsp:cNvPr id="0" name=""/>
        <dsp:cNvSpPr/>
      </dsp:nvSpPr>
      <dsp:spPr>
        <a:xfrm>
          <a:off x="2624107" y="1528755"/>
          <a:ext cx="2913018" cy="1165207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19" tIns="49340" rIns="49340" bIns="4934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solidFill>
                <a:schemeClr val="tx2"/>
              </a:solidFill>
            </a:rPr>
            <a:t>Virtual Events</a:t>
          </a:r>
        </a:p>
      </dsp:txBody>
      <dsp:txXfrm>
        <a:off x="3206711" y="1528755"/>
        <a:ext cx="1747811" cy="1165207"/>
      </dsp:txXfrm>
    </dsp:sp>
    <dsp:sp modelId="{005C51F1-BE69-4847-979D-7C3F2E981921}">
      <dsp:nvSpPr>
        <dsp:cNvPr id="0" name=""/>
        <dsp:cNvSpPr/>
      </dsp:nvSpPr>
      <dsp:spPr>
        <a:xfrm>
          <a:off x="5245823" y="1528755"/>
          <a:ext cx="2913018" cy="116520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19" tIns="49340" rIns="49340" bIns="4934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Hybrid Events</a:t>
          </a:r>
        </a:p>
      </dsp:txBody>
      <dsp:txXfrm>
        <a:off x="5828427" y="1528755"/>
        <a:ext cx="1747811" cy="11652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97226-094A-42FF-A309-FE87BA3CE061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10F2D-B16D-43CC-BAFC-A70F2B39F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42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10F2D-B16D-43CC-BAFC-A70F2B39F7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06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9E7-A10B-47B4-A33A-BD86F3AF15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49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10F2D-B16D-43CC-BAFC-A70F2B39F7D4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917530-13D2-4A46-97BC-A723FFA9DD8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56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10F2D-B16D-43CC-BAFC-A70F2B39F7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32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10F2D-B16D-43CC-BAFC-A70F2B39F7D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80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10F2D-B16D-43CC-BAFC-A70F2B39F7D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90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10F2D-B16D-43CC-BAFC-A70F2B39F7D4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F6049E-D15C-453A-8785-1F638CACEC24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930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10F2D-B16D-43CC-BAFC-A70F2B39F7D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085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10F2D-B16D-43CC-BAFC-A70F2B39F7D4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A73C24-7656-4C97-BB94-9C9C0EE9416D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539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10F2D-B16D-43CC-BAFC-A70F2B39F7D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894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10F2D-B16D-43CC-BAFC-A70F2B39F7D4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AE43BA-05FA-4C8E-BE50-0E4D006CC3C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32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10F2D-B16D-43CC-BAFC-A70F2B39F7D4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EB1788-BB73-4D91-B884-0F7BDB74FA93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330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10F2D-B16D-43CC-BAFC-A70F2B39F7D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020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10F2D-B16D-43CC-BAFC-A70F2B39F7D4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F6B969-1752-4A1D-AE01-352C702EF3FD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969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10F2D-B16D-43CC-BAFC-A70F2B39F7D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467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10F2D-B16D-43CC-BAFC-A70F2B39F7D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615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10F2D-B16D-43CC-BAFC-A70F2B39F7D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68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10F2D-B16D-43CC-BAFC-A70F2B39F7D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71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10F2D-B16D-43CC-BAFC-A70F2B39F7D4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58E707-558F-48FF-831F-D70EFFBDFE34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127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10F2D-B16D-43CC-BAFC-A70F2B39F7D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715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10F2D-B16D-43CC-BAFC-A70F2B39F7D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38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10F2D-B16D-43CC-BAFC-A70F2B39F7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30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10F2D-B16D-43CC-BAFC-A70F2B39F7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5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James - 5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10F2D-B16D-43CC-BAFC-A70F2B39F7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51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10F2D-B16D-43CC-BAFC-A70F2B39F7D4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3DB817-BDF6-4BE9-BE03-A9DE12C3CE39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33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10F2D-B16D-43CC-BAFC-A70F2B39F7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34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10F2D-B16D-43CC-BAFC-A70F2B39F7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58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A9E7-A10B-47B4-A33A-BD86F3AF15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67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9D541FF6-7218-A84C-93F5-9A9BE50082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51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13D05-E5C9-B742-902B-BA4310DD8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8E4757-5557-5645-8CF2-32A4450B04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5A941-017A-7B45-96B6-72E0D63193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68A5F3-402B-0B4D-8D50-79A2EAA07A9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E9D3A-96F5-6C44-8383-A86EDF063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7524F-5C42-5549-BCA5-B1C79C8B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5997-BAA6-2043-A139-2D1DD78B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44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FD91E9-A170-274C-AD15-E7DC2EAAB6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1A01A6-6166-4C45-B0D4-BA8C66B220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8C00A-0D5F-614E-B473-3D92CED81F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68A5F3-402B-0B4D-8D50-79A2EAA07A9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6DAE6-33AF-FA4F-B5BD-43697A9CF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F1C97-9E84-3C49-9E5F-A84204422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5997-BAA6-2043-A139-2D1DD78B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45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1BCF8-E4CC-4BA3-99A7-2FB57B6525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D74FEA-6C1B-4D1F-927F-18AA639D5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AA1B0-FDAE-495B-A124-936194711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F683B-8D56-4BB0-A8E6-F290A92EAA07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F8C6B-EB71-4B33-989B-5C9519A58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ED688-401D-4436-9725-67623F9EB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74FD-3952-46D7-B02D-769740880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07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C6B83-212D-4741-9453-36FDF1A5D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D058A-AEED-8341-AE52-A55BF0E5F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B1A77-69FE-8947-B514-B5D7567E7B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68A5F3-402B-0B4D-8D50-79A2EAA07A9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164AC-1867-1E46-9FF9-D0CAA580C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362BF-99E9-BD4C-B3F8-1761634B1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5997-BAA6-2043-A139-2D1DD78B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0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B1AF8-4444-B84F-97EB-DC841271B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1113B-91BE-F841-968F-2C043FEAF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5DD6F-8F37-374A-924B-E630A8BF69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68A5F3-402B-0B4D-8D50-79A2EAA07A9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31ADA-F04A-3648-BA76-E724577CA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FB49C-8835-644D-B533-85A79498A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5997-BAA6-2043-A139-2D1DD78B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9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68A39-B4FB-CB43-B2FA-6A02732A1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C627B-8781-5F4F-AD44-B18C12305B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572F4F-7F17-034F-AF6E-547ED200E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6CCADD-8D52-8D4C-B552-4712EFF80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68A5F3-402B-0B4D-8D50-79A2EAA07A9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D91EC3-CA6B-B245-9EBF-7047C6E0E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D0FC9D-1B7F-954F-B6FA-8823D590A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5997-BAA6-2043-A139-2D1DD78B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44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2DA06-3E5B-2040-9F6B-8F0C85690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9EB4C6-674A-2345-A4E8-9E0BB19BA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A042C4-4AC4-0647-BC4F-90BE75152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0C74F9-E2BF-484E-9294-A15752FB56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E0FA05-44BD-CA46-8FDA-F8E7749DFA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965137-8813-624C-9FC0-366C39107F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68A5F3-402B-0B4D-8D50-79A2EAA07A9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AB251E-6E65-8C47-B9BD-62F31C80F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0D2475-7D52-DD48-ACB5-64D2A2771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5997-BAA6-2043-A139-2D1DD78B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43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0B859-FA8F-6B4B-87FF-29AEEF449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1D30E-F92B-2349-ABB9-88FAC2FE76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68A5F3-402B-0B4D-8D50-79A2EAA07A9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B107EE-B5FF-C649-BC0C-CCF7046BE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A8430C-5874-1C40-A2EE-BCD3E7A34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5997-BAA6-2043-A139-2D1DD78B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2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DBB914-A542-A849-9642-DEFCF0D99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68A5F3-402B-0B4D-8D50-79A2EAA07A9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91A8BB-D9FA-5340-9430-2E3FBA872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46E93-D086-3649-87CC-88E3392DF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5997-BAA6-2043-A139-2D1DD78B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43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C23EC-C496-174B-A8DC-18869187B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05617-AC4F-1743-AE12-A06D3502E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423D8D-FB05-774C-BE9F-DE3A0B2D7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0D9086-1E04-4249-AFCC-2B9D559696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68A5F3-402B-0B4D-8D50-79A2EAA07A9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A8FDF-E8A9-9B4F-8507-E4283169E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D04FDE-50E6-DB4E-9435-6F85DCBB1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5997-BAA6-2043-A139-2D1DD78B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84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1EEE9-E23F-E847-8FFC-90FB99ADB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CE26F6-A06A-014C-8DCE-61A7A6E725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BEDDE0-E6BD-5444-9E33-BA4EC7B4D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01E06-7D3F-4D43-A184-B286DCE1AD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68A5F3-402B-0B4D-8D50-79A2EAA07A9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6ECD48-2369-4641-A472-F911A9817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5AEF8-3660-F545-8160-B1683C962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5997-BAA6-2043-A139-2D1DD78B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92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46BCF2-EF19-C048-91D4-FDA6EB893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1E009-0770-A64D-8F1D-0CA67E35D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3F052-30EC-C649-9564-91399396A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5376" y="64897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5675997-BAA6-2043-A139-2D1DD78B48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FBCCD8-1ABB-6448-821B-6E8EC27E7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3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ature.com/articles/d41586-021-00513-1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A1811C60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CB7BC2-92FA-1141-B272-AC4B96101DA5}"/>
              </a:ext>
            </a:extLst>
          </p:cNvPr>
          <p:cNvSpPr/>
          <p:nvPr/>
        </p:nvSpPr>
        <p:spPr>
          <a:xfrm>
            <a:off x="1550705" y="2006413"/>
            <a:ext cx="9351074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7200" b="1" i="1" dirty="0">
                <a:solidFill>
                  <a:schemeClr val="bg1"/>
                </a:solidFill>
              </a:rPr>
              <a:t>Looking Past COVID-19: Membership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4000" b="1" i="1" dirty="0">
              <a:solidFill>
                <a:schemeClr val="bg1"/>
              </a:solidFill>
              <a:cs typeface="Proxima Nova Bold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500" b="1" i="1" dirty="0">
                <a:solidFill>
                  <a:schemeClr val="bg1"/>
                </a:solidFill>
                <a:cs typeface="Proxima Nova Bold"/>
              </a:rPr>
              <a:t>Chapter Leaders Meeting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600" b="1" dirty="0">
                <a:solidFill>
                  <a:schemeClr val="bg1"/>
                </a:solidFill>
                <a:cs typeface="Proxima Nova Bold"/>
              </a:rPr>
              <a:t>Matt Molchany and James Rumph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600" b="1" dirty="0">
                <a:solidFill>
                  <a:schemeClr val="bg1"/>
                </a:solidFill>
                <a:cs typeface="Proxima Nova Bold"/>
              </a:rPr>
              <a:t>ACFE Chapter Leaders Committee</a:t>
            </a:r>
            <a:endParaRPr lang="en-US" sz="2600" dirty="0">
              <a:solidFill>
                <a:schemeClr val="bg1"/>
              </a:solidFill>
              <a:cs typeface="Proxima Nova Bold"/>
            </a:endParaRPr>
          </a:p>
        </p:txBody>
      </p:sp>
    </p:spTree>
    <p:extLst>
      <p:ext uri="{BB962C8B-B14F-4D97-AF65-F5344CB8AC3E}">
        <p14:creationId xmlns:p14="http://schemas.microsoft.com/office/powerpoint/2010/main" val="3814697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406F8998-00E9-478A-BD5C-68445A1E4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191475"/>
            <a:ext cx="11436220" cy="1796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2723A5-74B5-4634-9213-872EC555727B}"/>
              </a:ext>
            </a:extLst>
          </p:cNvPr>
          <p:cNvSpPr txBox="1"/>
          <p:nvPr/>
        </p:nvSpPr>
        <p:spPr>
          <a:xfrm>
            <a:off x="1352601" y="927579"/>
            <a:ext cx="10839399" cy="17256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Georgia ACFE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Attendance Cost for One CPE Hour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244F54-7547-4766-A20F-85F6C0FA0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7081" y="3126921"/>
            <a:ext cx="6780700" cy="280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57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11B10B-C05C-40CC-B867-F71CF7A93E6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411003" y="1133061"/>
            <a:ext cx="9148064" cy="497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537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67753-3C25-1249-AA5D-B2EB1B6B6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7651"/>
            <a:ext cx="10515600" cy="1325563"/>
          </a:xfrm>
        </p:spPr>
        <p:txBody>
          <a:bodyPr/>
          <a:lstStyle/>
          <a:p>
            <a:r>
              <a:rPr lang="en-US" b="1" dirty="0"/>
              <a:t>Additional Pricing Offers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0C8D2-4A13-4841-B5A7-A8C66BD40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9860"/>
            <a:ext cx="10515600" cy="3875713"/>
          </a:xfrm>
        </p:spPr>
        <p:txBody>
          <a:bodyPr numCol="2" spcCol="365760"/>
          <a:lstStyle/>
          <a:p>
            <a:r>
              <a:rPr lang="en-US" dirty="0"/>
              <a:t>Students</a:t>
            </a:r>
          </a:p>
          <a:p>
            <a:r>
              <a:rPr lang="en-US" dirty="0"/>
              <a:t>Gov’t / law enforcement</a:t>
            </a:r>
          </a:p>
          <a:p>
            <a:r>
              <a:rPr lang="en-US" dirty="0"/>
              <a:t>Newly certified CFEs</a:t>
            </a:r>
          </a:p>
          <a:p>
            <a:r>
              <a:rPr lang="en-US" dirty="0"/>
              <a:t>New ACFE members</a:t>
            </a:r>
          </a:p>
          <a:p>
            <a:r>
              <a:rPr lang="en-US" dirty="0"/>
              <a:t>Lifetime member awards</a:t>
            </a:r>
          </a:p>
          <a:p>
            <a:r>
              <a:rPr lang="en-US" dirty="0"/>
              <a:t>Activity point systems</a:t>
            </a:r>
          </a:p>
        </p:txBody>
      </p:sp>
      <p:pic>
        <p:nvPicPr>
          <p:cNvPr id="4" name="Graphic 3" descr="Money">
            <a:extLst>
              <a:ext uri="{FF2B5EF4-FFF2-40B4-BE49-F238E27FC236}">
                <a16:creationId xmlns:a16="http://schemas.microsoft.com/office/drawing/2014/main" id="{4F19C800-EC67-43AE-A994-970E514FC51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43039" y="2018944"/>
            <a:ext cx="2624984" cy="262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97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67753-3C25-1249-AA5D-B2EB1B6B6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7651"/>
            <a:ext cx="10515600" cy="1325563"/>
          </a:xfrm>
        </p:spPr>
        <p:txBody>
          <a:bodyPr/>
          <a:lstStyle/>
          <a:p>
            <a:r>
              <a:rPr lang="en-US" b="1" dirty="0"/>
              <a:t>Roundtable Discussions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5467F2E-AFC0-4DBB-BD9B-8BD52D959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9860"/>
            <a:ext cx="10515600" cy="3875713"/>
          </a:xfrm>
        </p:spPr>
        <p:txBody>
          <a:bodyPr numCol="2" spcCol="365760"/>
          <a:lstStyle/>
          <a:p>
            <a:r>
              <a:rPr lang="en-US" dirty="0"/>
              <a:t>Break until 11:10 CST</a:t>
            </a:r>
          </a:p>
          <a:p>
            <a:r>
              <a:rPr lang="en-US" dirty="0"/>
              <a:t>Discussions until 11:40 CST</a:t>
            </a:r>
          </a:p>
          <a:p>
            <a:r>
              <a:rPr lang="en-US" dirty="0"/>
              <a:t>Instructions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Graphic 3" descr="Social network">
            <a:extLst>
              <a:ext uri="{FF2B5EF4-FFF2-40B4-BE49-F238E27FC236}">
                <a16:creationId xmlns:a16="http://schemas.microsoft.com/office/drawing/2014/main" id="{EB2D6C8A-D49F-4D4A-A95B-1D333D574D3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8041" y="866620"/>
            <a:ext cx="4718957" cy="471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05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67753-3C25-1249-AA5D-B2EB1B6B6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7651"/>
            <a:ext cx="10515600" cy="1325563"/>
          </a:xfrm>
        </p:spPr>
        <p:txBody>
          <a:bodyPr/>
          <a:lstStyle/>
          <a:p>
            <a:r>
              <a:rPr lang="en-US" b="1" dirty="0"/>
              <a:t>Wrap Up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209AD8-6C8B-4793-A351-59DBA1E5BFA4}"/>
              </a:ext>
            </a:extLst>
          </p:cNvPr>
          <p:cNvSpPr/>
          <p:nvPr/>
        </p:nvSpPr>
        <p:spPr>
          <a:xfrm>
            <a:off x="905854" y="2317312"/>
            <a:ext cx="105155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Group highlights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Tomorrow’s Chapter Leader Meeting: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Looking Past COVID-19: Events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8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Survey</a:t>
            </a:r>
          </a:p>
        </p:txBody>
      </p:sp>
      <p:pic>
        <p:nvPicPr>
          <p:cNvPr id="4" name="Graphic 3" descr="End">
            <a:extLst>
              <a:ext uri="{FF2B5EF4-FFF2-40B4-BE49-F238E27FC236}">
                <a16:creationId xmlns:a16="http://schemas.microsoft.com/office/drawing/2014/main" id="{6A6A15E8-5F16-4603-8CBA-06C92BAFB55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23871" y="2175002"/>
            <a:ext cx="296227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38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9A76A88-CA55-4CFE-BB2B-36E57B99BD5B}"/>
              </a:ext>
            </a:extLst>
          </p:cNvPr>
          <p:cNvSpPr/>
          <p:nvPr/>
        </p:nvSpPr>
        <p:spPr>
          <a:xfrm>
            <a:off x="133165" y="1979780"/>
            <a:ext cx="12192000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7200" b="1" i="1" dirty="0">
                <a:solidFill>
                  <a:schemeClr val="bg1"/>
                </a:solidFill>
              </a:rPr>
              <a:t>Looking Past COVID-19: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7200" b="1" i="1" dirty="0">
                <a:solidFill>
                  <a:schemeClr val="bg1"/>
                </a:solidFill>
              </a:rPr>
              <a:t>Events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4000" b="1" i="1" dirty="0">
              <a:solidFill>
                <a:schemeClr val="bg1"/>
              </a:solidFill>
              <a:cs typeface="Proxima Nova Bold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500" b="1" i="1" dirty="0">
                <a:solidFill>
                  <a:schemeClr val="bg1"/>
                </a:solidFill>
                <a:cs typeface="Proxima Nova Bold"/>
              </a:rPr>
              <a:t>Chapter Leaders Meeting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600" b="1" dirty="0">
                <a:solidFill>
                  <a:schemeClr val="bg1"/>
                </a:solidFill>
                <a:cs typeface="Proxima Nova Bold"/>
              </a:rPr>
              <a:t>Matt Molchany and James Rumph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600" b="1" dirty="0">
                <a:solidFill>
                  <a:schemeClr val="bg1"/>
                </a:solidFill>
                <a:cs typeface="Proxima Nova Bold"/>
              </a:rPr>
              <a:t>ACFE Chapter Leaders Committee</a:t>
            </a:r>
            <a:endParaRPr lang="en-US" sz="2600" dirty="0">
              <a:solidFill>
                <a:schemeClr val="bg1"/>
              </a:solidFill>
              <a:cs typeface="Proxima Nova Bold"/>
            </a:endParaRPr>
          </a:p>
        </p:txBody>
      </p:sp>
    </p:spTree>
    <p:extLst>
      <p:ext uri="{BB962C8B-B14F-4D97-AF65-F5344CB8AC3E}">
        <p14:creationId xmlns:p14="http://schemas.microsoft.com/office/powerpoint/2010/main" val="3927946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6FF022-9B09-4972-9FF2-6630EC8658A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98217" y="959222"/>
            <a:ext cx="9536043" cy="518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06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6C194-97D4-4B5D-92EB-27403BA3B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314F2-2C25-4D5A-8E03-184E1C160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Presentation/Discussion </a:t>
            </a:r>
            <a:r>
              <a:rPr lang="en-US" dirty="0"/>
              <a:t>(10:00 – 11:00 AM CST)</a:t>
            </a:r>
            <a:endParaRPr lang="en-US" b="1" dirty="0"/>
          </a:p>
          <a:p>
            <a:pPr lvl="1"/>
            <a:r>
              <a:rPr lang="en-US" dirty="0"/>
              <a:t>Evolution</a:t>
            </a:r>
          </a:p>
          <a:p>
            <a:pPr lvl="1"/>
            <a:r>
              <a:rPr lang="en-US" dirty="0"/>
              <a:t>Event Options</a:t>
            </a:r>
          </a:p>
          <a:p>
            <a:pPr lvl="1"/>
            <a:r>
              <a:rPr lang="en-US" dirty="0"/>
              <a:t>2020 Virtual Events</a:t>
            </a:r>
          </a:p>
          <a:p>
            <a:pPr lvl="1"/>
            <a:r>
              <a:rPr lang="en-US" dirty="0"/>
              <a:t>Hybrid Tips</a:t>
            </a:r>
          </a:p>
          <a:p>
            <a:pPr lvl="1"/>
            <a:r>
              <a:rPr lang="en-US" dirty="0"/>
              <a:t>Surveys</a:t>
            </a:r>
          </a:p>
          <a:p>
            <a:pPr lvl="1"/>
            <a:endParaRPr lang="en-US" dirty="0"/>
          </a:p>
          <a:p>
            <a:r>
              <a:rPr lang="en-US" b="1" dirty="0"/>
              <a:t>Roundtable Discussions </a:t>
            </a:r>
            <a:r>
              <a:rPr lang="en-US" dirty="0"/>
              <a:t>(11:10 – 11:40 AM CST)</a:t>
            </a:r>
          </a:p>
          <a:p>
            <a:r>
              <a:rPr lang="en-US" b="1" dirty="0"/>
              <a:t>Discussion Recap </a:t>
            </a:r>
            <a:r>
              <a:rPr lang="en-US" dirty="0"/>
              <a:t>(11:40 – 11:50 AM CST)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51361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A4C6BB-11BC-4D77-94E0-EC1428821A7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08154" y="970434"/>
            <a:ext cx="9506226" cy="516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75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6C194-97D4-4B5D-92EB-27403BA3B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Evolution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A57B075-3937-4F5B-8EF0-A86EE23418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0614219"/>
              </p:ext>
            </p:extLst>
          </p:nvPr>
        </p:nvGraphicFramePr>
        <p:xfrm>
          <a:off x="2307978" y="703803"/>
          <a:ext cx="8161233" cy="4222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1C6AF8AF-0672-413D-BE9D-7415BA1645F2}"/>
              </a:ext>
            </a:extLst>
          </p:cNvPr>
          <p:cNvGrpSpPr/>
          <p:nvPr/>
        </p:nvGrpSpPr>
        <p:grpSpPr>
          <a:xfrm>
            <a:off x="7556193" y="3535090"/>
            <a:ext cx="2913018" cy="1165207"/>
            <a:chOff x="2390" y="1528755"/>
            <a:chExt cx="2913018" cy="1165207"/>
          </a:xfrm>
        </p:grpSpPr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40C28F98-3E0A-46D1-9AA5-29F15D41A79D}"/>
                </a:ext>
              </a:extLst>
            </p:cNvPr>
            <p:cNvSpPr/>
            <p:nvPr/>
          </p:nvSpPr>
          <p:spPr>
            <a:xfrm>
              <a:off x="2390" y="1528755"/>
              <a:ext cx="2913018" cy="1165207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Arrow: Chevron 4">
              <a:extLst>
                <a:ext uri="{FF2B5EF4-FFF2-40B4-BE49-F238E27FC236}">
                  <a16:creationId xmlns:a16="http://schemas.microsoft.com/office/drawing/2014/main" id="{AA368976-C6DC-4D70-84F5-344267762E6B}"/>
                </a:ext>
              </a:extLst>
            </p:cNvPr>
            <p:cNvSpPr txBox="1"/>
            <p:nvPr/>
          </p:nvSpPr>
          <p:spPr>
            <a:xfrm>
              <a:off x="584994" y="1528755"/>
              <a:ext cx="1747811" cy="11652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019" tIns="49340" rIns="49340" bIns="49340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700" kern="1200" dirty="0"/>
                <a:t>Physical Events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67A6B2-FD84-4752-B809-DFFC0233CC54}"/>
              </a:ext>
            </a:extLst>
          </p:cNvPr>
          <p:cNvGrpSpPr/>
          <p:nvPr/>
        </p:nvGrpSpPr>
        <p:grpSpPr>
          <a:xfrm>
            <a:off x="7556193" y="4803383"/>
            <a:ext cx="2913018" cy="1165207"/>
            <a:chOff x="2624107" y="1528755"/>
            <a:chExt cx="2913018" cy="1165207"/>
          </a:xfrm>
        </p:grpSpPr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30B1ADD6-D8DD-4C37-95D5-564CA20E05EA}"/>
                </a:ext>
              </a:extLst>
            </p:cNvPr>
            <p:cNvSpPr/>
            <p:nvPr/>
          </p:nvSpPr>
          <p:spPr>
            <a:xfrm>
              <a:off x="2624107" y="1528755"/>
              <a:ext cx="2913018" cy="1165207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Arrow: Chevron 4">
              <a:extLst>
                <a:ext uri="{FF2B5EF4-FFF2-40B4-BE49-F238E27FC236}">
                  <a16:creationId xmlns:a16="http://schemas.microsoft.com/office/drawing/2014/main" id="{5C475B6E-95EE-4153-85E0-57ED3704A8AE}"/>
                </a:ext>
              </a:extLst>
            </p:cNvPr>
            <p:cNvSpPr txBox="1"/>
            <p:nvPr/>
          </p:nvSpPr>
          <p:spPr>
            <a:xfrm>
              <a:off x="3206711" y="1528755"/>
              <a:ext cx="1747811" cy="11652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019" tIns="49340" rIns="49340" bIns="49340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700" kern="1200" dirty="0">
                  <a:solidFill>
                    <a:schemeClr val="tx2"/>
                  </a:solidFill>
                </a:rPr>
                <a:t>Virtual Events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95FD0A9-5B7E-4387-8CA8-522D2469B072}"/>
              </a:ext>
            </a:extLst>
          </p:cNvPr>
          <p:cNvSpPr/>
          <p:nvPr/>
        </p:nvSpPr>
        <p:spPr>
          <a:xfrm>
            <a:off x="2455057" y="1550002"/>
            <a:ext cx="2253309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00" b="1" dirty="0"/>
              <a:t>Pre-COVID</a:t>
            </a:r>
            <a:endParaRPr lang="en-US" sz="37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D27C89-3C47-4968-AD18-922DFAFACBB0}"/>
              </a:ext>
            </a:extLst>
          </p:cNvPr>
          <p:cNvSpPr/>
          <p:nvPr/>
        </p:nvSpPr>
        <p:spPr>
          <a:xfrm>
            <a:off x="5451983" y="1553215"/>
            <a:ext cx="1452321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00" b="1" dirty="0"/>
              <a:t>COVID</a:t>
            </a:r>
            <a:endParaRPr lang="en-US" sz="37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8FF760-6247-43DF-8237-0F38F0EDD6D0}"/>
              </a:ext>
            </a:extLst>
          </p:cNvPr>
          <p:cNvSpPr/>
          <p:nvPr/>
        </p:nvSpPr>
        <p:spPr>
          <a:xfrm>
            <a:off x="7600651" y="1556428"/>
            <a:ext cx="2447658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00" b="1" dirty="0"/>
              <a:t>Post-COVID</a:t>
            </a: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3490717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A5AD17-1C65-4401-80A0-AA04DBAFC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68" y="1115460"/>
            <a:ext cx="11146148" cy="468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29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06F9FC-3152-40D6-9F16-66E6EEDE128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18095" y="1003707"/>
            <a:ext cx="9426713" cy="512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880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E914A-1942-4051-B2A9-040B2B3BF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Event Options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41E0D6-1F25-40D3-A345-D6CF51BD5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7"/>
            <a:ext cx="4725788" cy="416456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AADCF65-5650-4BD8-B8EF-C3813EBD4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9072" y="2082222"/>
            <a:ext cx="5565396" cy="3370844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Hybrid Options</a:t>
            </a:r>
          </a:p>
          <a:p>
            <a:r>
              <a:rPr lang="en-US" b="1" dirty="0"/>
              <a:t>Synchronous: </a:t>
            </a:r>
            <a:r>
              <a:rPr lang="en-US" dirty="0"/>
              <a:t>All attendees experience content at same time</a:t>
            </a:r>
          </a:p>
          <a:p>
            <a:r>
              <a:rPr lang="en-US" b="1" dirty="0"/>
              <a:t>On-Demand: </a:t>
            </a:r>
            <a:r>
              <a:rPr lang="en-US" dirty="0"/>
              <a:t>Content available after the physical event takes place</a:t>
            </a:r>
          </a:p>
          <a:p>
            <a:r>
              <a:rPr lang="en-US" b="1" dirty="0"/>
              <a:t>Partial Hybrid: </a:t>
            </a:r>
            <a:r>
              <a:rPr lang="en-US" dirty="0"/>
              <a:t>Selected portions of event available simultaneously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551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0EB15D-37B6-4818-9D3E-8A5360DD4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1036154"/>
            <a:ext cx="116776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44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67753-3C25-1249-AA5D-B2EB1B6B6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8594"/>
            <a:ext cx="10515600" cy="1325563"/>
          </a:xfrm>
        </p:spPr>
        <p:txBody>
          <a:bodyPr/>
          <a:lstStyle/>
          <a:p>
            <a:r>
              <a:rPr lang="en-US" b="1" dirty="0"/>
              <a:t>2020 Virtual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0C8D2-4A13-4841-B5A7-A8C66BD40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407019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Of the 99 responses from Leader Survey, only 8 stated they didn’t transition to virtual events</a:t>
            </a:r>
          </a:p>
          <a:p>
            <a:pPr lvl="1"/>
            <a:r>
              <a:rPr lang="en-US" dirty="0"/>
              <a:t>Any leader from that group want to discuss further?</a:t>
            </a:r>
          </a:p>
          <a:p>
            <a:r>
              <a:rPr lang="en-US" dirty="0"/>
              <a:t>Virtual Meeting Platform</a:t>
            </a:r>
          </a:p>
          <a:p>
            <a:pPr lvl="1"/>
            <a:r>
              <a:rPr lang="en-US" dirty="0"/>
              <a:t>76 - Zoom</a:t>
            </a:r>
          </a:p>
          <a:p>
            <a:pPr lvl="1"/>
            <a:r>
              <a:rPr lang="en-US" dirty="0"/>
              <a:t>18 - Teams</a:t>
            </a:r>
          </a:p>
          <a:p>
            <a:pPr lvl="1"/>
            <a:r>
              <a:rPr lang="en-US" dirty="0"/>
              <a:t>8 - </a:t>
            </a:r>
            <a:r>
              <a:rPr lang="en-US" dirty="0" err="1"/>
              <a:t>Webex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7 - Go to Meeting</a:t>
            </a:r>
          </a:p>
          <a:p>
            <a:pPr lvl="1"/>
            <a:r>
              <a:rPr lang="en-US" dirty="0"/>
              <a:t>2 - Skype</a:t>
            </a:r>
          </a:p>
          <a:p>
            <a:r>
              <a:rPr lang="en-US" dirty="0"/>
              <a:t>Collaboration with Other Chapters </a:t>
            </a:r>
          </a:p>
          <a:p>
            <a:pPr lvl="1"/>
            <a:r>
              <a:rPr lang="en-US" dirty="0"/>
              <a:t>Any leader who collaborated with other chapter want to share experience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78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6C194-97D4-4B5D-92EB-27403BA3B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472" y="1023149"/>
            <a:ext cx="10515600" cy="1325563"/>
          </a:xfrm>
        </p:spPr>
        <p:txBody>
          <a:bodyPr/>
          <a:lstStyle/>
          <a:p>
            <a:r>
              <a:rPr lang="en-US" b="1" dirty="0"/>
              <a:t>Hybrid Tips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DB5EA7F-5397-49E0-90A2-87F7F638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8151"/>
            <a:ext cx="10515600" cy="3370844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Remember you are planning multiple unique events – not just one. </a:t>
            </a:r>
            <a:r>
              <a:rPr lang="en-US" dirty="0"/>
              <a:t>There will be more decisions and complexity.</a:t>
            </a:r>
          </a:p>
          <a:p>
            <a:r>
              <a:rPr lang="en-US" b="1" dirty="0"/>
              <a:t>Create a staffing plan</a:t>
            </a:r>
            <a:r>
              <a:rPr lang="en-US" dirty="0"/>
              <a:t> that caters to attendees without overtaxing your team.</a:t>
            </a:r>
          </a:p>
          <a:p>
            <a:r>
              <a:rPr lang="en-US" b="1" dirty="0"/>
              <a:t>Hire a team </a:t>
            </a:r>
            <a:r>
              <a:rPr lang="en-US" dirty="0"/>
              <a:t>with live stream experience (e.g., as Maryland Chapter did). Don’t underestimate A/V production needs.</a:t>
            </a:r>
          </a:p>
          <a:p>
            <a:r>
              <a:rPr lang="en-US" b="1" dirty="0"/>
              <a:t>Choose a virtual platform </a:t>
            </a:r>
            <a:r>
              <a:rPr lang="en-US" dirty="0"/>
              <a:t>that takes your live stream and creates a true experience for virtual attendees.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927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67753-3C25-1249-AA5D-B2EB1B6B6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13825"/>
            <a:ext cx="11006272" cy="1325563"/>
          </a:xfrm>
        </p:spPr>
        <p:txBody>
          <a:bodyPr>
            <a:normAutofit/>
          </a:bodyPr>
          <a:lstStyle/>
          <a:p>
            <a:r>
              <a:rPr lang="en-US" sz="4200" b="1" i="1" dirty="0"/>
              <a:t>Nature </a:t>
            </a:r>
            <a:r>
              <a:rPr lang="en-US" sz="4200" b="1" dirty="0"/>
              <a:t>Survey</a:t>
            </a:r>
            <a:endParaRPr lang="en-US" sz="4200" b="1" i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113901-00D6-4748-8058-498CB315D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638" y="2012659"/>
            <a:ext cx="9116724" cy="380383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D77A627-1A23-4F01-8A0C-9CC649F5266B}"/>
              </a:ext>
            </a:extLst>
          </p:cNvPr>
          <p:cNvSpPr/>
          <p:nvPr/>
        </p:nvSpPr>
        <p:spPr>
          <a:xfrm>
            <a:off x="655772" y="5867200"/>
            <a:ext cx="111886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aseline="30000" dirty="0"/>
              <a:t>(1) </a:t>
            </a:r>
            <a:r>
              <a:rPr lang="en-US" sz="1200" i="1" dirty="0"/>
              <a:t>Scientists want virtual meetings to stay after the COVID pandemic. </a:t>
            </a:r>
            <a:r>
              <a:rPr lang="en-US" sz="1200" dirty="0"/>
              <a:t>Nature. March 2, 2021. </a:t>
            </a:r>
            <a:r>
              <a:rPr lang="en-US" sz="1200" dirty="0">
                <a:hlinkClick r:id="rId4"/>
              </a:rPr>
              <a:t>https://www.nature.com/articles/d41586-021-00513-1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6560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67753-3C25-1249-AA5D-B2EB1B6B6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13825"/>
            <a:ext cx="11006272" cy="1325563"/>
          </a:xfrm>
        </p:spPr>
        <p:txBody>
          <a:bodyPr>
            <a:normAutofit/>
          </a:bodyPr>
          <a:lstStyle/>
          <a:p>
            <a:r>
              <a:rPr lang="en-US" sz="4200" b="1" dirty="0"/>
              <a:t>May 2021 Survey: Central Ohio Chapter Conference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A252C8-CDA2-4B8A-8282-D3F79061B8EC}"/>
              </a:ext>
            </a:extLst>
          </p:cNvPr>
          <p:cNvSpPr/>
          <p:nvPr/>
        </p:nvSpPr>
        <p:spPr>
          <a:xfrm>
            <a:off x="3469593" y="2018752"/>
            <a:ext cx="837487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“I had been going to the in-person conference for years. </a:t>
            </a:r>
            <a:r>
              <a:rPr lang="en-US" sz="1500" b="1" dirty="0"/>
              <a:t>I got as much out of the virtual conference as I did in the in-person conference. In fact, in some ways, the virtual conference was a better experience</a:t>
            </a:r>
            <a:r>
              <a:rPr lang="en-US" sz="1500" dirty="0"/>
              <a:t>. </a:t>
            </a:r>
            <a:r>
              <a:rPr lang="en-US" sz="1500" b="1" dirty="0"/>
              <a:t>In the Convention Center, if you're in the back of the ballroom, it's hard to see the speaker. That wasn't a problem here. Next, what you're wearing doesn't matter. No need to make a good impression. Finally, no need to fight traffic and pay for parking</a:t>
            </a:r>
            <a:r>
              <a:rPr lang="en-US" sz="1500" dirty="0"/>
              <a:t>.”</a:t>
            </a:r>
            <a:endParaRPr lang="en-US" sz="1500" dirty="0">
              <a:solidFill>
                <a:srgbClr val="343434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343434"/>
                </a:solidFill>
              </a:rPr>
              <a:t>“I </a:t>
            </a:r>
            <a:r>
              <a:rPr lang="en-US" sz="1500" b="1" dirty="0">
                <a:solidFill>
                  <a:srgbClr val="343434"/>
                </a:solidFill>
              </a:rPr>
              <a:t>will be disappointed if it isn't available virtually next year</a:t>
            </a:r>
            <a:r>
              <a:rPr lang="en-US" sz="1500" dirty="0">
                <a:solidFill>
                  <a:srgbClr val="343434"/>
                </a:solidFill>
              </a:rPr>
              <a:t>. Not because of COVID but because I live [out of state] and </a:t>
            </a:r>
            <a:r>
              <a:rPr lang="en-US" sz="1500" b="1" dirty="0">
                <a:solidFill>
                  <a:srgbClr val="343434"/>
                </a:solidFill>
              </a:rPr>
              <a:t>I don't know that my company would pay for me to travel </a:t>
            </a:r>
            <a:r>
              <a:rPr lang="en-US" sz="1500" dirty="0">
                <a:solidFill>
                  <a:srgbClr val="343434"/>
                </a:solidFill>
              </a:rPr>
              <a:t>to OH.”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343434"/>
                </a:solidFill>
              </a:rPr>
              <a:t>“I found it better because I </a:t>
            </a:r>
            <a:r>
              <a:rPr lang="en-US" sz="1500" b="1" dirty="0">
                <a:solidFill>
                  <a:srgbClr val="343434"/>
                </a:solidFill>
              </a:rPr>
              <a:t>don't have to hassle with getting there and back, moving between rooms and being distracted by others</a:t>
            </a:r>
            <a:r>
              <a:rPr lang="en-US" sz="1500" dirty="0">
                <a:solidFill>
                  <a:srgbClr val="343434"/>
                </a:solidFill>
              </a:rPr>
              <a:t>. I could also see all the presentations--</a:t>
            </a:r>
            <a:r>
              <a:rPr lang="en-US" sz="1500" b="1" dirty="0">
                <a:solidFill>
                  <a:srgbClr val="343434"/>
                </a:solidFill>
              </a:rPr>
              <a:t>sometimes when it is live it can be difficult to see the projection</a:t>
            </a:r>
            <a:r>
              <a:rPr lang="en-US" sz="1500" dirty="0">
                <a:solidFill>
                  <a:srgbClr val="343434"/>
                </a:solidFill>
              </a:rPr>
              <a:t>.”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343434"/>
                </a:solidFill>
              </a:rPr>
              <a:t>“The virtual format allowed me to participate…I value in person events, too, so I understand that a return to in person is a serious consideration for the chapter. </a:t>
            </a:r>
            <a:r>
              <a:rPr lang="en-US" sz="1500" b="1" dirty="0">
                <a:solidFill>
                  <a:srgbClr val="343434"/>
                </a:solidFill>
              </a:rPr>
              <a:t>Maybe every other year offer a virtual alternative?</a:t>
            </a:r>
            <a:r>
              <a:rPr lang="en-US" sz="1500" dirty="0">
                <a:solidFill>
                  <a:srgbClr val="343434"/>
                </a:solidFill>
              </a:rPr>
              <a:t>”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343434"/>
                </a:solidFill>
              </a:rPr>
              <a:t>“I prefer the virtual conference rather than the in-person conference that I attended in 2019. I received all information that was presented </a:t>
            </a:r>
            <a:r>
              <a:rPr lang="en-US" sz="1500" b="1" dirty="0">
                <a:solidFill>
                  <a:srgbClr val="343434"/>
                </a:solidFill>
              </a:rPr>
              <a:t>without interruptions and distractions from other attendees</a:t>
            </a:r>
            <a:r>
              <a:rPr lang="en-US" sz="1500" dirty="0">
                <a:solidFill>
                  <a:srgbClr val="343434"/>
                </a:solidFill>
              </a:rPr>
              <a:t>.”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5550F3A-89A2-4248-8D6D-A7E31EBC3A5C}"/>
              </a:ext>
            </a:extLst>
          </p:cNvPr>
          <p:cNvGraphicFramePr/>
          <p:nvPr/>
        </p:nvGraphicFramePr>
        <p:xfrm>
          <a:off x="-292456" y="2797780"/>
          <a:ext cx="4397547" cy="2931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F7B8FDF-48DF-48DC-860C-4A74C5763569}"/>
              </a:ext>
            </a:extLst>
          </p:cNvPr>
          <p:cNvSpPr txBox="1"/>
          <p:nvPr/>
        </p:nvSpPr>
        <p:spPr>
          <a:xfrm>
            <a:off x="507831" y="2701914"/>
            <a:ext cx="2887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2022 Attendance Preference</a:t>
            </a:r>
          </a:p>
        </p:txBody>
      </p:sp>
    </p:spTree>
    <p:extLst>
      <p:ext uri="{BB962C8B-B14F-4D97-AF65-F5344CB8AC3E}">
        <p14:creationId xmlns:p14="http://schemas.microsoft.com/office/powerpoint/2010/main" val="741358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265E9F-B3F0-4A44-9464-ECFCB37F8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1185862"/>
            <a:ext cx="1167765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591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67753-3C25-1249-AA5D-B2EB1B6B6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7651"/>
            <a:ext cx="10515600" cy="1325563"/>
          </a:xfrm>
        </p:spPr>
        <p:txBody>
          <a:bodyPr/>
          <a:lstStyle/>
          <a:p>
            <a:r>
              <a:rPr lang="en-US" b="1" dirty="0"/>
              <a:t>Roundtable Discussions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5467F2E-AFC0-4DBB-BD9B-8BD52D959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9860"/>
            <a:ext cx="10515600" cy="3875713"/>
          </a:xfrm>
        </p:spPr>
        <p:txBody>
          <a:bodyPr numCol="2" spcCol="365760"/>
          <a:lstStyle/>
          <a:p>
            <a:r>
              <a:rPr lang="en-US" dirty="0"/>
              <a:t>Break until 11:10 CST</a:t>
            </a:r>
          </a:p>
          <a:p>
            <a:r>
              <a:rPr lang="en-US" dirty="0"/>
              <a:t>Discussions until 11:40 CST</a:t>
            </a:r>
          </a:p>
          <a:p>
            <a:r>
              <a:rPr lang="en-US" dirty="0"/>
              <a:t>Instructions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Graphic 3" descr="Social network">
            <a:extLst>
              <a:ext uri="{FF2B5EF4-FFF2-40B4-BE49-F238E27FC236}">
                <a16:creationId xmlns:a16="http://schemas.microsoft.com/office/drawing/2014/main" id="{EB2D6C8A-D49F-4D4A-A95B-1D333D574D3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8041" y="866620"/>
            <a:ext cx="4718957" cy="471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20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67753-3C25-1249-AA5D-B2EB1B6B6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7651"/>
            <a:ext cx="10515600" cy="1325563"/>
          </a:xfrm>
        </p:spPr>
        <p:txBody>
          <a:bodyPr/>
          <a:lstStyle/>
          <a:p>
            <a:r>
              <a:rPr lang="en-US" b="1" dirty="0"/>
              <a:t>Wrap Up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209AD8-6C8B-4793-A351-59DBA1E5BFA4}"/>
              </a:ext>
            </a:extLst>
          </p:cNvPr>
          <p:cNvSpPr/>
          <p:nvPr/>
        </p:nvSpPr>
        <p:spPr>
          <a:xfrm>
            <a:off x="905854" y="2317312"/>
            <a:ext cx="105155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Group highlights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Survey</a:t>
            </a:r>
          </a:p>
        </p:txBody>
      </p:sp>
      <p:pic>
        <p:nvPicPr>
          <p:cNvPr id="4" name="Graphic 3" descr="End">
            <a:extLst>
              <a:ext uri="{FF2B5EF4-FFF2-40B4-BE49-F238E27FC236}">
                <a16:creationId xmlns:a16="http://schemas.microsoft.com/office/drawing/2014/main" id="{A0DCF693-A4F6-4482-932E-639F41AD21A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6679" y="2276474"/>
            <a:ext cx="296227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90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6C194-97D4-4B5D-92EB-27403BA3B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314F2-2C25-4D5A-8E03-184E1C160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Presentation/Discussion </a:t>
            </a:r>
            <a:r>
              <a:rPr lang="en-US" dirty="0"/>
              <a:t>(10:00 – 11:00 AM CST)</a:t>
            </a:r>
            <a:endParaRPr lang="en-US" b="1" dirty="0"/>
          </a:p>
          <a:p>
            <a:pPr lvl="1"/>
            <a:r>
              <a:rPr lang="en-US" dirty="0"/>
              <a:t>2020 Chapter Member Changes</a:t>
            </a:r>
          </a:p>
          <a:p>
            <a:pPr lvl="1"/>
            <a:r>
              <a:rPr lang="en-US" dirty="0"/>
              <a:t>Catalysts to Membership Growth / Retention</a:t>
            </a:r>
          </a:p>
          <a:p>
            <a:pPr lvl="1"/>
            <a:r>
              <a:rPr lang="en-US" dirty="0"/>
              <a:t>Pitfalls to Avoid Membership Decreases</a:t>
            </a:r>
          </a:p>
          <a:p>
            <a:pPr lvl="1"/>
            <a:r>
              <a:rPr lang="en-US" dirty="0"/>
              <a:t>Dues Pricing</a:t>
            </a:r>
          </a:p>
          <a:p>
            <a:pPr lvl="1"/>
            <a:endParaRPr lang="en-US" dirty="0"/>
          </a:p>
          <a:p>
            <a:r>
              <a:rPr lang="en-US" b="1" dirty="0"/>
              <a:t>Roundtable Discussions </a:t>
            </a:r>
            <a:r>
              <a:rPr lang="en-US" dirty="0"/>
              <a:t>(11:10 – 11:40 AM CST)</a:t>
            </a:r>
          </a:p>
          <a:p>
            <a:r>
              <a:rPr lang="en-US" b="1" dirty="0"/>
              <a:t>Discussion Recap </a:t>
            </a:r>
            <a:r>
              <a:rPr lang="en-US" dirty="0"/>
              <a:t>(11:40 – 11:50 AM CST)</a:t>
            </a:r>
          </a:p>
          <a:p>
            <a:r>
              <a:rPr lang="en-US" b="1" dirty="0"/>
              <a:t>Tomorrow: </a:t>
            </a:r>
            <a:r>
              <a:rPr lang="en-US" i="1" dirty="0"/>
              <a:t>Looking Past COVID-19: Events</a:t>
            </a:r>
          </a:p>
        </p:txBody>
      </p:sp>
    </p:spTree>
    <p:extLst>
      <p:ext uri="{BB962C8B-B14F-4D97-AF65-F5344CB8AC3E}">
        <p14:creationId xmlns:p14="http://schemas.microsoft.com/office/powerpoint/2010/main" val="404953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What do you call the disease caused by the novel coronavirus? Covid-19">
            <a:extLst>
              <a:ext uri="{FF2B5EF4-FFF2-40B4-BE49-F238E27FC236}">
                <a16:creationId xmlns:a16="http://schemas.microsoft.com/office/drawing/2014/main" id="{61C57503-7AAB-4C5B-B0EF-A159E9C7C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102" y="327751"/>
            <a:ext cx="2694269" cy="269426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9B6881-2D63-4FC3-8EA6-FB655071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2020 Chapter Member Changes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0F90AD0-0A43-4EB9-98EE-74AEFB4ABDEB}"/>
              </a:ext>
            </a:extLst>
          </p:cNvPr>
          <p:cNvGrpSpPr/>
          <p:nvPr/>
        </p:nvGrpSpPr>
        <p:grpSpPr>
          <a:xfrm>
            <a:off x="485101" y="1820254"/>
            <a:ext cx="7005475" cy="4097598"/>
            <a:chOff x="485101" y="1774655"/>
            <a:chExt cx="7005475" cy="4097598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F5975CA3-D5B3-4BA8-B462-CE53D86DBC4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27041498"/>
                </p:ext>
              </p:extLst>
            </p:nvPr>
          </p:nvGraphicFramePr>
          <p:xfrm>
            <a:off x="1192228" y="1774655"/>
            <a:ext cx="6146397" cy="40975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0AC1AE2-6C2F-4AD8-99E7-07B31F148528}"/>
                </a:ext>
              </a:extLst>
            </p:cNvPr>
            <p:cNvSpPr txBox="1"/>
            <p:nvPr/>
          </p:nvSpPr>
          <p:spPr>
            <a:xfrm>
              <a:off x="5433603" y="2043034"/>
              <a:ext cx="20569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Average Increase: 24%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E70BF6D-5AD7-480A-BEDF-7A285EFADF91}"/>
                </a:ext>
              </a:extLst>
            </p:cNvPr>
            <p:cNvSpPr/>
            <p:nvPr/>
          </p:nvSpPr>
          <p:spPr>
            <a:xfrm>
              <a:off x="485101" y="4443510"/>
              <a:ext cx="212750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Average Decrease: 20%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6D12DA9-F724-4754-8BF9-6AB6C514F7B9}"/>
              </a:ext>
            </a:extLst>
          </p:cNvPr>
          <p:cNvSpPr txBox="1"/>
          <p:nvPr/>
        </p:nvSpPr>
        <p:spPr>
          <a:xfrm>
            <a:off x="7206144" y="2997842"/>
            <a:ext cx="45007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Chapter Growth Call-Outs:</a:t>
            </a:r>
            <a:endParaRPr lang="en-US" sz="2400" dirty="0">
              <a:solidFill>
                <a:srgbClr val="00B050"/>
              </a:solidFill>
            </a:endParaRPr>
          </a:p>
          <a:p>
            <a:r>
              <a:rPr lang="en-US" sz="2400" dirty="0">
                <a:solidFill>
                  <a:srgbClr val="00B050"/>
                </a:solidFill>
              </a:rPr>
              <a:t>WI - Milwaukee 291%</a:t>
            </a:r>
          </a:p>
          <a:p>
            <a:r>
              <a:rPr lang="en-US" sz="2400" dirty="0">
                <a:solidFill>
                  <a:srgbClr val="00B050"/>
                </a:solidFill>
              </a:rPr>
              <a:t>FL - South Florida 157% </a:t>
            </a:r>
          </a:p>
          <a:p>
            <a:r>
              <a:rPr lang="en-US" sz="2400" dirty="0">
                <a:solidFill>
                  <a:srgbClr val="00B050"/>
                </a:solidFill>
              </a:rPr>
              <a:t>Canada - Calgary 100%</a:t>
            </a:r>
          </a:p>
          <a:p>
            <a:r>
              <a:rPr lang="en-US" sz="2400" dirty="0">
                <a:solidFill>
                  <a:srgbClr val="00B050"/>
                </a:solidFill>
              </a:rPr>
              <a:t>TX - Rio Grande Valley 100%</a:t>
            </a:r>
          </a:p>
          <a:p>
            <a:r>
              <a:rPr lang="en-US" sz="2400" dirty="0">
                <a:solidFill>
                  <a:srgbClr val="00B050"/>
                </a:solidFill>
              </a:rPr>
              <a:t>NJ - New Jersey Area 68%</a:t>
            </a:r>
          </a:p>
        </p:txBody>
      </p:sp>
    </p:spTree>
    <p:extLst>
      <p:ext uri="{BB962C8B-B14F-4D97-AF65-F5344CB8AC3E}">
        <p14:creationId xmlns:p14="http://schemas.microsoft.com/office/powerpoint/2010/main" val="96232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4A29939-0DF4-4E66-BA56-70A01F31FFB1">
            <a:extLst>
              <a:ext uri="{FF2B5EF4-FFF2-40B4-BE49-F238E27FC236}">
                <a16:creationId xmlns:a16="http://schemas.microsoft.com/office/drawing/2014/main" id="{57D21135-F781-46BD-A609-98DFB365DAE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145" y="2074968"/>
            <a:ext cx="1313645" cy="284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D6F578-7171-4672-9C32-289C74053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4107" y="2079972"/>
            <a:ext cx="1313645" cy="28499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B67753-3C25-1249-AA5D-B2EB1B6B6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7651"/>
            <a:ext cx="10515600" cy="1325563"/>
          </a:xfrm>
        </p:spPr>
        <p:txBody>
          <a:bodyPr/>
          <a:lstStyle/>
          <a:p>
            <a:r>
              <a:rPr lang="en-US" b="1" dirty="0"/>
              <a:t>Catalysts to Membership Growth / Retention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0C8D2-4A13-4841-B5A7-A8C66BD40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2360"/>
            <a:ext cx="7268190" cy="3370844"/>
          </a:xfrm>
        </p:spPr>
        <p:txBody>
          <a:bodyPr>
            <a:noAutofit/>
          </a:bodyPr>
          <a:lstStyle/>
          <a:p>
            <a:r>
              <a:rPr lang="en-US" sz="2300" dirty="0"/>
              <a:t>Providing high quality events</a:t>
            </a:r>
          </a:p>
          <a:p>
            <a:r>
              <a:rPr lang="en-US" sz="2300" dirty="0"/>
              <a:t>Providing networking opportunities</a:t>
            </a:r>
          </a:p>
          <a:p>
            <a:r>
              <a:rPr lang="en-US" sz="2300" dirty="0"/>
              <a:t>Free memberships to new CFEs in market</a:t>
            </a:r>
          </a:p>
          <a:p>
            <a:r>
              <a:rPr lang="en-US" sz="2300" dirty="0"/>
              <a:t>Membership outreach</a:t>
            </a:r>
          </a:p>
          <a:p>
            <a:r>
              <a:rPr lang="en-US" sz="2300" dirty="0"/>
              <a:t>Flexible CPE offerings</a:t>
            </a:r>
          </a:p>
          <a:p>
            <a:r>
              <a:rPr lang="en-US" sz="2300" dirty="0"/>
              <a:t>Accreditation offerings</a:t>
            </a:r>
          </a:p>
          <a:p>
            <a:r>
              <a:rPr lang="en-US" sz="2300" dirty="0"/>
              <a:t>Member recognition (i.e. member spotlights, awards, lapel pins)</a:t>
            </a:r>
          </a:p>
          <a:p>
            <a:r>
              <a:rPr lang="en-US" sz="2300" dirty="0"/>
              <a:t>Giveaways (i.e., raffles, swag, and scholarships)</a:t>
            </a:r>
          </a:p>
          <a:p>
            <a:endParaRPr lang="en-US" sz="23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3A326D-6A01-4C05-A163-A1D3C80CF59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149" y="4159345"/>
            <a:ext cx="3581060" cy="1772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442F88-580A-4FEE-AD9A-A9D8D6C948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0600" y="2805362"/>
            <a:ext cx="1907414" cy="94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5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91FDE2-7F03-427E-A93E-7F4E219DE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1133475"/>
            <a:ext cx="11356583" cy="471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20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67753-3C25-1249-AA5D-B2EB1B6B6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7651"/>
            <a:ext cx="10515600" cy="1325563"/>
          </a:xfrm>
        </p:spPr>
        <p:txBody>
          <a:bodyPr/>
          <a:lstStyle/>
          <a:p>
            <a:r>
              <a:rPr lang="en-US" b="1" dirty="0"/>
              <a:t>Pitfalls to Avoid Membership Decreases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0C8D2-4A13-4841-B5A7-A8C66BD40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6148"/>
            <a:ext cx="10515600" cy="3370844"/>
          </a:xfrm>
        </p:spPr>
        <p:txBody>
          <a:bodyPr/>
          <a:lstStyle/>
          <a:p>
            <a:r>
              <a:rPr lang="en-US" dirty="0"/>
              <a:t>Lack of CPE training</a:t>
            </a:r>
          </a:p>
          <a:p>
            <a:pPr lvl="1"/>
            <a:r>
              <a:rPr lang="en-US" dirty="0"/>
              <a:t>How to fix: Chapter’s goal should be to provide a minimum of 20 CPE hours?</a:t>
            </a:r>
          </a:p>
          <a:p>
            <a:r>
              <a:rPr lang="en-US" dirty="0"/>
              <a:t>Ad-hoc training offerings</a:t>
            </a:r>
          </a:p>
          <a:p>
            <a:pPr lvl="1"/>
            <a:r>
              <a:rPr lang="en-US" dirty="0"/>
              <a:t>How to fix: Holding CPE trainings on a consistent basis and providing advanced notice </a:t>
            </a:r>
          </a:p>
          <a:p>
            <a:r>
              <a:rPr lang="en-US" dirty="0"/>
              <a:t>Lack of Member Outreach</a:t>
            </a:r>
          </a:p>
          <a:p>
            <a:pPr lvl="1"/>
            <a:r>
              <a:rPr lang="en-US" dirty="0"/>
              <a:t>How to fix: Is their other ways to connect to your members via LinkedIn, Facebook, Instagram?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81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67753-3C25-1249-AA5D-B2EB1B6B6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7651"/>
            <a:ext cx="10515600" cy="1325563"/>
          </a:xfrm>
        </p:spPr>
        <p:txBody>
          <a:bodyPr/>
          <a:lstStyle/>
          <a:p>
            <a:r>
              <a:rPr lang="en-US" b="1" dirty="0"/>
              <a:t>Pricing Structures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C46654-985E-49BD-BAC5-D2DBC614AF51}"/>
              </a:ext>
            </a:extLst>
          </p:cNvPr>
          <p:cNvSpPr txBox="1"/>
          <p:nvPr/>
        </p:nvSpPr>
        <p:spPr>
          <a:xfrm>
            <a:off x="956345" y="2291307"/>
            <a:ext cx="6786694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No Dues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Nominal Dues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Mid-Level Dues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Package Dues</a:t>
            </a:r>
          </a:p>
        </p:txBody>
      </p:sp>
      <p:pic>
        <p:nvPicPr>
          <p:cNvPr id="5" name="Graphic 4" descr="Money">
            <a:extLst>
              <a:ext uri="{FF2B5EF4-FFF2-40B4-BE49-F238E27FC236}">
                <a16:creationId xmlns:a16="http://schemas.microsoft.com/office/drawing/2014/main" id="{F170FF33-6E09-4B65-B2EB-94331562D14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43039" y="2018944"/>
            <a:ext cx="2624984" cy="262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4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406F8998-00E9-478A-BD5C-68445A1E4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" y="991121"/>
            <a:ext cx="11496821" cy="18567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2723A5-74B5-4634-9213-872EC555727B}"/>
              </a:ext>
            </a:extLst>
          </p:cNvPr>
          <p:cNvSpPr txBox="1"/>
          <p:nvPr/>
        </p:nvSpPr>
        <p:spPr>
          <a:xfrm>
            <a:off x="640080" y="1023617"/>
            <a:ext cx="11496821" cy="14819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Georgia ACFE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Membership Levels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F0E8A6-C27D-4DA6-B61C-437FD7BF9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59" y="3050677"/>
            <a:ext cx="11496821" cy="267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186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IMAGE" val="12ea7878-a006-4849-a11d-82710fe729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IMAGE" val="f7cb63ca-cc01-4c82-ae1a-86f7f1acc0f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IMAGE" val="a0b04149-c799-43bc-9c6a-c444444f455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IMAGE" val="7510a66d-8a72-486b-bfc4-ed803c22d8f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919</Words>
  <Application>Microsoft Office PowerPoint</Application>
  <PresentationFormat>Widescreen</PresentationFormat>
  <Paragraphs>162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Agenda</vt:lpstr>
      <vt:lpstr>2020 Chapter Member Changes</vt:lpstr>
      <vt:lpstr>Catalysts to Membership Growth / Retention</vt:lpstr>
      <vt:lpstr>PowerPoint Presentation</vt:lpstr>
      <vt:lpstr>Pitfalls to Avoid Membership Decreases</vt:lpstr>
      <vt:lpstr>Pricing Structures</vt:lpstr>
      <vt:lpstr>PowerPoint Presentation</vt:lpstr>
      <vt:lpstr>PowerPoint Presentation</vt:lpstr>
      <vt:lpstr>PowerPoint Presentation</vt:lpstr>
      <vt:lpstr>Additional Pricing Offers</vt:lpstr>
      <vt:lpstr>Roundtable Discussions</vt:lpstr>
      <vt:lpstr>Wrap Up</vt:lpstr>
      <vt:lpstr>PowerPoint Presentation</vt:lpstr>
      <vt:lpstr>PowerPoint Presentation</vt:lpstr>
      <vt:lpstr>Agenda</vt:lpstr>
      <vt:lpstr>PowerPoint Presentation</vt:lpstr>
      <vt:lpstr>Evolution</vt:lpstr>
      <vt:lpstr>PowerPoint Presentation</vt:lpstr>
      <vt:lpstr>Event Options</vt:lpstr>
      <vt:lpstr>PowerPoint Presentation</vt:lpstr>
      <vt:lpstr>2020 Virtual Events</vt:lpstr>
      <vt:lpstr>Hybrid Tips</vt:lpstr>
      <vt:lpstr>Nature Survey</vt:lpstr>
      <vt:lpstr>May 2021 Survey: Central Ohio Chapter Conference</vt:lpstr>
      <vt:lpstr>PowerPoint Presentation</vt:lpstr>
      <vt:lpstr>Roundtable Discussions</vt:lpstr>
      <vt:lpstr>Wrap 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Marshall</dc:creator>
  <cp:lastModifiedBy>James Rumph</cp:lastModifiedBy>
  <cp:revision>80</cp:revision>
  <dcterms:created xsi:type="dcterms:W3CDTF">2020-12-14T16:25:38Z</dcterms:created>
  <dcterms:modified xsi:type="dcterms:W3CDTF">2021-06-18T21:59:20Z</dcterms:modified>
</cp:coreProperties>
</file>