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2" r:id="rId2"/>
    <p:sldId id="261" r:id="rId3"/>
    <p:sldId id="264" r:id="rId4"/>
    <p:sldId id="268" r:id="rId5"/>
    <p:sldId id="267" r:id="rId6"/>
    <p:sldId id="265" r:id="rId7"/>
    <p:sldId id="285" r:id="rId8"/>
    <p:sldId id="286" r:id="rId9"/>
    <p:sldId id="287" r:id="rId10"/>
    <p:sldId id="288" r:id="rId11"/>
    <p:sldId id="281" r:id="rId12"/>
    <p:sldId id="290" r:id="rId13"/>
    <p:sldId id="291" r:id="rId14"/>
    <p:sldId id="271" r:id="rId15"/>
    <p:sldId id="292" r:id="rId16"/>
    <p:sldId id="293" r:id="rId17"/>
    <p:sldId id="263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468"/>
    <a:srgbClr val="C84626"/>
    <a:srgbClr val="101010"/>
    <a:srgbClr val="236346"/>
    <a:srgbClr val="422056"/>
    <a:srgbClr val="543168"/>
    <a:srgbClr val="154C86"/>
    <a:srgbClr val="801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1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5E1B8-9016-6448-BBE4-3B95EE921C28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4DCC8-22F8-1E4C-B75A-CC5A9916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4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98629-D219-5941-B79B-D6A0651B3BA3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9CB7F-9B95-9548-98B2-3E36AACF67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78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8399E-1D57-8047-9BA3-0B3E20ADC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251" y="0"/>
            <a:ext cx="9211377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56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00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81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26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34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2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16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08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31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1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32E9C-F76A-424C-A7B5-5D5451729CF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2525" y="0"/>
            <a:ext cx="9214652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4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39624"/>
            <a:ext cx="8229600" cy="363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AD6D3-27C6-B347-B9ED-4F87EB448B3D}"/>
              </a:ext>
            </a:extLst>
          </p:cNvPr>
          <p:cNvSpPr txBox="1"/>
          <p:nvPr/>
        </p:nvSpPr>
        <p:spPr>
          <a:xfrm>
            <a:off x="152400" y="6428554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Calibri"/>
                <a:cs typeface="Calibri"/>
              </a:rPr>
              <a:t>©</a:t>
            </a:r>
            <a:r>
              <a:rPr lang="en-US" sz="1100" b="0" i="0" baseline="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s-IS" sz="1100" b="0" i="0" dirty="0">
                <a:solidFill>
                  <a:schemeClr val="bg1"/>
                </a:solidFill>
                <a:latin typeface="Calibri"/>
                <a:cs typeface="Calibri"/>
              </a:rPr>
              <a:t>2019 </a:t>
            </a:r>
            <a:r>
              <a:rPr lang="en-US" sz="1100" b="0" i="0" dirty="0">
                <a:solidFill>
                  <a:schemeClr val="bg1"/>
                </a:solidFill>
                <a:latin typeface="Calibri"/>
                <a:cs typeface="Calibri"/>
              </a:rPr>
              <a:t>Association of Certified Fraud Examiners, Inc</a:t>
            </a:r>
            <a:r>
              <a:rPr lang="en-US" sz="1100" b="0" i="0" baseline="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  <a:p>
            <a:pPr algn="l"/>
            <a:endParaRPr lang="en-US" sz="11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9A6C-E863-8F4D-BD71-4FD7ACA50933}"/>
              </a:ext>
            </a:extLst>
          </p:cNvPr>
          <p:cNvSpPr txBox="1">
            <a:spLocks/>
          </p:cNvSpPr>
          <p:nvPr/>
        </p:nvSpPr>
        <p:spPr>
          <a:xfrm>
            <a:off x="228600" y="2000711"/>
            <a:ext cx="8686800" cy="22570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Chapter Leaders Meeting</a:t>
            </a:r>
          </a:p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2018 Year in </a:t>
            </a:r>
            <a:r>
              <a:rPr lang="en-US" b="1" dirty="0" smtClean="0">
                <a:solidFill>
                  <a:srgbClr val="055468"/>
                </a:solidFill>
                <a:latin typeface="Proxima Nova" panose="02000506030000020004" pitchFamily="2" charset="0"/>
              </a:rPr>
              <a:t>Review</a:t>
            </a:r>
            <a:endParaRPr lang="en-US" b="1" dirty="0">
              <a:solidFill>
                <a:srgbClr val="055468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BCF51-13F8-9945-944C-DBBA05E6B2C3}"/>
              </a:ext>
            </a:extLst>
          </p:cNvPr>
          <p:cNvSpPr txBox="1">
            <a:spLocks/>
          </p:cNvSpPr>
          <p:nvPr/>
        </p:nvSpPr>
        <p:spPr>
          <a:xfrm>
            <a:off x="228600" y="4549371"/>
            <a:ext cx="8686800" cy="10367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>Steve Wilson, CFE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>Vancouver, Canada Chapter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73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What Was Learned?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7238A-8AC8-421F-8E6E-97BD1DC53812}"/>
              </a:ext>
            </a:extLst>
          </p:cNvPr>
          <p:cNvSpPr/>
          <p:nvPr/>
        </p:nvSpPr>
        <p:spPr>
          <a:xfrm>
            <a:off x="402336" y="1297648"/>
            <a:ext cx="81655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Mandatory Planning Meeting Every Year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Document all Discussions and Decisions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Clearly Outline Partnership and Expectations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Policies Regarding Website Access and Updates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Proper Governance for Chapters</a:t>
            </a: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FF795-3FE8-4713-8F74-14CCAFC32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17" y="4139145"/>
            <a:ext cx="2496312" cy="1980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52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A21C7-3E68-4807-A2C4-7CF5E850F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68" y="774319"/>
            <a:ext cx="6684264" cy="53247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Your Best Practices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34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Top Challenges for Chapters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1D940-9A13-49FE-BB5F-718C729CBC98}"/>
              </a:ext>
            </a:extLst>
          </p:cNvPr>
          <p:cNvSpPr/>
          <p:nvPr/>
        </p:nvSpPr>
        <p:spPr>
          <a:xfrm>
            <a:off x="2285999" y="1182231"/>
            <a:ext cx="64141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 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Interesting and Relevant Speakers 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Organizing Events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Overall Growth 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Membership Participation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More Students Involved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Chapter Finances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Obtaining Sponsors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40F2E-8701-423F-901E-7730B30F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118104"/>
            <a:ext cx="3814347" cy="2879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287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Top Challenges for Chapters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1D940-9A13-49FE-BB5F-718C729CBC98}"/>
              </a:ext>
            </a:extLst>
          </p:cNvPr>
          <p:cNvSpPr/>
          <p:nvPr/>
        </p:nvSpPr>
        <p:spPr>
          <a:xfrm>
            <a:off x="2285999" y="1182231"/>
            <a:ext cx="6414117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Retaining Membership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Expectations of Board Members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ACFE Global Members at Local Events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Increasing Membership</a:t>
            </a:r>
          </a:p>
          <a:p>
            <a:pPr lvl="0" algn="r">
              <a:spcBef>
                <a:spcPts val="1800"/>
              </a:spcBef>
            </a:pPr>
            <a:r>
              <a:rPr lang="en-US" sz="2800" b="1" u="sng" dirty="0">
                <a:solidFill>
                  <a:srgbClr val="C84626"/>
                </a:solidFill>
                <a:latin typeface="Proxima Nova Semibold" panose="02000506030000020004" pitchFamily="2" charset="0"/>
              </a:rPr>
              <a:t>Several Common Themes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 </a:t>
            </a:r>
          </a:p>
          <a:p>
            <a:pPr lvl="0" algn="r">
              <a:spcBef>
                <a:spcPts val="1800"/>
              </a:spcBef>
            </a:pP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F3880-A585-4580-ABE7-D4C76F726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91459"/>
            <a:ext cx="3733800" cy="2762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65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 Hot Topics For Discussion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1D987-3496-4EEF-B84F-D1393269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455" y="1006680"/>
            <a:ext cx="4800945" cy="49184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BB039A-8A9D-4A86-BDCF-64F53215E54E}"/>
              </a:ext>
            </a:extLst>
          </p:cNvPr>
          <p:cNvSpPr/>
          <p:nvPr/>
        </p:nvSpPr>
        <p:spPr>
          <a:xfrm>
            <a:off x="466344" y="1175876"/>
            <a:ext cx="4572000" cy="71404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b="1" u="sng" dirty="0">
                <a:solidFill>
                  <a:srgbClr val="C84626"/>
                </a:solidFill>
                <a:latin typeface="Proxima Nova Semibold" panose="02000506030000020004" pitchFamily="2" charset="0"/>
              </a:rPr>
              <a:t>Common Themes Again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Cyber Risk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New Technology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Chapter Collaboration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CFE Exam Process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Overall Development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ACFE Innovation</a:t>
            </a: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793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 Thoughts / Discussions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025E4-B0FD-45D9-8B28-B2B9C68E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80" y="1006680"/>
            <a:ext cx="7555040" cy="5235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148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 Looking Ahead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4" name="Picture 3" descr="A view of a sunset&#10;&#10;Description automatically generated">
            <a:extLst>
              <a:ext uri="{FF2B5EF4-FFF2-40B4-BE49-F238E27FC236}">
                <a16:creationId xmlns:a16="http://schemas.microsoft.com/office/drawing/2014/main" id="{81E49BF3-A887-40E7-A2AF-EA284CA8EF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1015068" y="1130151"/>
            <a:ext cx="7113863" cy="4816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60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9A6C-E863-8F4D-BD71-4FD7ACA50933}"/>
              </a:ext>
            </a:extLst>
          </p:cNvPr>
          <p:cNvSpPr txBox="1">
            <a:spLocks/>
          </p:cNvSpPr>
          <p:nvPr/>
        </p:nvSpPr>
        <p:spPr>
          <a:xfrm>
            <a:off x="228600" y="2000711"/>
            <a:ext cx="8686800" cy="22570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Chapter Leaders Meeting</a:t>
            </a:r>
          </a:p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2018 Year </a:t>
            </a:r>
            <a:r>
              <a:rPr lang="en-US" b="1">
                <a:solidFill>
                  <a:srgbClr val="055468"/>
                </a:solidFill>
                <a:latin typeface="Proxima Nova" panose="02000506030000020004" pitchFamily="2" charset="0"/>
              </a:rPr>
              <a:t>in </a:t>
            </a:r>
            <a:r>
              <a:rPr lang="en-US" b="1" smtClean="0">
                <a:solidFill>
                  <a:srgbClr val="055468"/>
                </a:solidFill>
                <a:latin typeface="Proxima Nova" panose="02000506030000020004" pitchFamily="2" charset="0"/>
              </a:rPr>
              <a:t>Review</a:t>
            </a:r>
            <a:endParaRPr lang="en-US" b="1" dirty="0">
              <a:solidFill>
                <a:srgbClr val="055468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BCF51-13F8-9945-944C-DBBA05E6B2C3}"/>
              </a:ext>
            </a:extLst>
          </p:cNvPr>
          <p:cNvSpPr txBox="1">
            <a:spLocks/>
          </p:cNvSpPr>
          <p:nvPr/>
        </p:nvSpPr>
        <p:spPr>
          <a:xfrm>
            <a:off x="228600" y="4257732"/>
            <a:ext cx="8686800" cy="13284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>Steve Wilson, CFE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>Vancouver, Canada Chapter</a:t>
            </a:r>
          </a:p>
          <a:p>
            <a:pPr marL="0" indent="0" algn="ctr">
              <a:buNone/>
            </a:pPr>
            <a:endParaRPr lang="en-US" sz="1000" i="1" dirty="0">
              <a:solidFill>
                <a:srgbClr val="055468"/>
              </a:solidFill>
              <a:latin typeface="Proxima Nova" panose="02000506030000020004" pitchFamily="2" charset="0"/>
            </a:endParaRPr>
          </a:p>
          <a:p>
            <a:pPr marL="0" indent="0" algn="ctr">
              <a:buNone/>
            </a:pPr>
            <a:r>
              <a:rPr lang="en-US" sz="2800" i="1" u="sng" dirty="0">
                <a:solidFill>
                  <a:srgbClr val="FF0000"/>
                </a:solidFill>
                <a:latin typeface="Proxima Nova" panose="02000506030000020004" pitchFamily="2" charset="0"/>
              </a:rPr>
              <a:t>Thank you for your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95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Chapter Leaders Committee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0A0CC4-2064-4165-B646-40BEBCCC4349}"/>
              </a:ext>
            </a:extLst>
          </p:cNvPr>
          <p:cNvSpPr/>
          <p:nvPr/>
        </p:nvSpPr>
        <p:spPr>
          <a:xfrm>
            <a:off x="1280160" y="1305018"/>
            <a:ext cx="76352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Jackie L. Walter	     		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Chelsea Binns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Nicole Biskop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Jaco De </a:t>
            </a:r>
            <a:r>
              <a:rPr lang="en-CA" sz="2800" dirty="0" smtClean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Jager</a:t>
            </a:r>
            <a:endParaRPr lang="en-CA" sz="2800" dirty="0">
              <a:solidFill>
                <a:srgbClr val="FF0000"/>
              </a:solidFill>
              <a:latin typeface="Proxima Nova Semibold"/>
              <a:ea typeface="PMingLiU-ExtB" panose="02020500000000000000" pitchFamily="18" charset="-120"/>
            </a:endParaRP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James Fellin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Ryan C. Hubbs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/>
                <a:ea typeface="PMingLiU-ExtB" panose="02020500000000000000" pitchFamily="18" charset="-120"/>
              </a:rPr>
              <a:t>Robert Kilian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52B892-FCF0-4CC0-B0DB-9A97821A77AA}"/>
              </a:ext>
            </a:extLst>
          </p:cNvPr>
          <p:cNvSpPr/>
          <p:nvPr/>
        </p:nvSpPr>
        <p:spPr>
          <a:xfrm>
            <a:off x="5449824" y="1305018"/>
            <a:ext cx="3218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  <a:latin typeface="Proxima Nova Semibold" panose="02000506030000020004"/>
              </a:rPr>
              <a:t>Steve Wilson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 panose="02000506030000020004"/>
              </a:rPr>
              <a:t>Evan Lemoine</a:t>
            </a:r>
          </a:p>
          <a:p>
            <a:endParaRPr lang="en-CA" sz="2800" dirty="0">
              <a:solidFill>
                <a:srgbClr val="FF0000"/>
              </a:solidFill>
              <a:latin typeface="Proxima Nova Semibold" panose="02000506030000020004"/>
            </a:endParaRPr>
          </a:p>
          <a:p>
            <a:r>
              <a:rPr lang="en-CA" sz="2800" u="sng" dirty="0">
                <a:solidFill>
                  <a:srgbClr val="FF0000"/>
                </a:solidFill>
                <a:latin typeface="Proxima Nova Semibold" panose="02000506030000020004"/>
              </a:rPr>
              <a:t>ACFE Staff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 panose="02000506030000020004"/>
              </a:rPr>
              <a:t>Joey Broccolo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 panose="02000506030000020004"/>
              </a:rPr>
              <a:t>Tim Harvey</a:t>
            </a:r>
          </a:p>
          <a:p>
            <a:r>
              <a:rPr lang="en-CA" sz="2800" dirty="0">
                <a:solidFill>
                  <a:srgbClr val="FF0000"/>
                </a:solidFill>
                <a:latin typeface="Proxima Nova Semibold" panose="02000506030000020004"/>
              </a:rPr>
              <a:t>Ross Pry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0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Survey Stats - Chapters</a:t>
            </a:r>
          </a:p>
          <a:p>
            <a:pPr algn="r">
              <a:spcBef>
                <a:spcPts val="1800"/>
              </a:spcBef>
            </a:pPr>
            <a:r>
              <a:rPr lang="en-US" sz="36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       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                          477 Officers 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66 Chapters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309 Years of Service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7975 Chapter Members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334 Events / Year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76% Membership Fee</a:t>
            </a:r>
          </a:p>
          <a:p>
            <a:pPr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$35 US Average Fee       </a:t>
            </a: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7966E-08CC-4E2A-82B8-670D0FCE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680"/>
            <a:ext cx="5035227" cy="4984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4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Survey Stats - Chapters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F3604E-8C9D-47C7-BC82-EA8025A2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8839"/>
            <a:ext cx="4139214" cy="5020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11D940-9A13-49FE-BB5F-718C729CBC98}"/>
              </a:ext>
            </a:extLst>
          </p:cNvPr>
          <p:cNvSpPr/>
          <p:nvPr/>
        </p:nvSpPr>
        <p:spPr>
          <a:xfrm>
            <a:off x="2285999" y="1182231"/>
            <a:ext cx="64141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Chapter Training Events by Type </a:t>
            </a:r>
          </a:p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46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1-2 Day Conferences </a:t>
            </a:r>
          </a:p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14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ACFE Onsite Training</a:t>
            </a:r>
          </a:p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16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Breakfast Meetings</a:t>
            </a:r>
          </a:p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18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Dinner Meetings</a:t>
            </a:r>
          </a:p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37</a:t>
            </a: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Luncheon Meetings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      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8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Chapter Goals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B9210-DABF-4866-9468-CEC5AC38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41832"/>
            <a:ext cx="5204130" cy="5175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310AE7-A65B-4BCF-925B-E3BC806329BB}"/>
              </a:ext>
            </a:extLst>
          </p:cNvPr>
          <p:cNvSpPr/>
          <p:nvPr/>
        </p:nvSpPr>
        <p:spPr>
          <a:xfrm>
            <a:off x="2286000" y="1297648"/>
            <a:ext cx="6455664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800"/>
              </a:spcBef>
            </a:pPr>
            <a:r>
              <a:rPr lang="en-US" sz="2800" u="sng" dirty="0">
                <a:solidFill>
                  <a:srgbClr val="C84626"/>
                </a:solidFill>
                <a:latin typeface="Proxima Nova Semibold" panose="02000506030000020004" pitchFamily="2" charset="0"/>
              </a:rPr>
              <a:t>Top Goals Achieved  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Increased membership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Upgrading Website</a:t>
            </a:r>
          </a:p>
          <a:p>
            <a:pPr lvl="0" algn="r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  <a:p>
            <a:pPr lvl="0" algn="r">
              <a:spcBef>
                <a:spcPts val="1800"/>
              </a:spcBef>
            </a:pPr>
            <a:r>
              <a:rPr lang="en-US" sz="2800" u="sng" dirty="0">
                <a:solidFill>
                  <a:srgbClr val="C84626"/>
                </a:solidFill>
                <a:latin typeface="Proxima Nova Semibold" panose="02000506030000020004" pitchFamily="2" charset="0"/>
              </a:rPr>
              <a:t>Two Goals Not Achieved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Chapter Sponsorship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Board Members Duty Review 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72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Greatest Achievements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02545-92F8-4989-A704-E304B5793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3340853"/>
            <a:ext cx="4023360" cy="25820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238A-8AC8-421F-8E6E-97BD1DC53812}"/>
              </a:ext>
            </a:extLst>
          </p:cNvPr>
          <p:cNvSpPr/>
          <p:nvPr/>
        </p:nvSpPr>
        <p:spPr>
          <a:xfrm>
            <a:off x="402336" y="1297648"/>
            <a:ext cx="645566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Local Chapter Conferences 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Growing the Membership 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Donation to ACFE Foundation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Consistency with Meetings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New Website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Student Membership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92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Setbacks / Challenges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7238A-8AC8-421F-8E6E-97BD1DC53812}"/>
              </a:ext>
            </a:extLst>
          </p:cNvPr>
          <p:cNvSpPr/>
          <p:nvPr/>
        </p:nvSpPr>
        <p:spPr>
          <a:xfrm>
            <a:off x="402336" y="1297648"/>
            <a:ext cx="767181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Speaker Issues 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Lack of Planning  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Cancelled Events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Disgruntled Guests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Partnership Issues 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Remote Members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Website Issues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AC53F-F509-4637-9457-42F7459F2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024" y="1042449"/>
            <a:ext cx="5413248" cy="5057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3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Factors Causing Challenges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1D940-9A13-49FE-BB5F-718C729CBC98}"/>
              </a:ext>
            </a:extLst>
          </p:cNvPr>
          <p:cNvSpPr/>
          <p:nvPr/>
        </p:nvSpPr>
        <p:spPr>
          <a:xfrm>
            <a:off x="2285999" y="1182231"/>
            <a:ext cx="64141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800"/>
              </a:spcBef>
            </a:pPr>
            <a:r>
              <a:rPr lang="en-US" sz="2800" b="1" dirty="0">
                <a:solidFill>
                  <a:srgbClr val="C84626"/>
                </a:solidFill>
                <a:latin typeface="Proxima Nova Semibold" panose="02000506030000020004" pitchFamily="2" charset="0"/>
              </a:rPr>
              <a:t> Lack of Communication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No Due Diligence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Geographical Distance 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Poor Weather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Speaker Going Off-Track</a:t>
            </a:r>
          </a:p>
          <a:p>
            <a:pPr lvl="0" algn="r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 No Proper Governance  </a:t>
            </a:r>
          </a:p>
          <a:p>
            <a:pPr lvl="0" algn="r">
              <a:spcBef>
                <a:spcPts val="1800"/>
              </a:spcBef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6086A-1D91-4976-8F08-1746CEBD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" y="2645185"/>
            <a:ext cx="4060509" cy="3296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362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31ADF7-E450-47AA-9F6D-58F48775A092}"/>
              </a:ext>
            </a:extLst>
          </p:cNvPr>
          <p:cNvSpPr txBox="1">
            <a:spLocks/>
          </p:cNvSpPr>
          <p:nvPr/>
        </p:nvSpPr>
        <p:spPr>
          <a:xfrm>
            <a:off x="228600" y="125836"/>
            <a:ext cx="8686800" cy="88084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What Was Learned? </a:t>
            </a:r>
          </a:p>
          <a:p>
            <a:pPr>
              <a:spcBef>
                <a:spcPts val="1800"/>
              </a:spcBef>
            </a:pPr>
            <a:endParaRPr lang="en-US" sz="36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7238A-8AC8-421F-8E6E-97BD1DC53812}"/>
              </a:ext>
            </a:extLst>
          </p:cNvPr>
          <p:cNvSpPr/>
          <p:nvPr/>
        </p:nvSpPr>
        <p:spPr>
          <a:xfrm>
            <a:off x="402336" y="1297648"/>
            <a:ext cx="81655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Communicate and Follow Up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Ask for References and Outline From Speakers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Meeting Available Online and Locally</a:t>
            </a:r>
          </a:p>
          <a:p>
            <a:pPr lvl="0">
              <a:spcBef>
                <a:spcPts val="1800"/>
              </a:spcBef>
            </a:pPr>
            <a:r>
              <a:rPr lang="en-US" sz="2800" dirty="0">
                <a:solidFill>
                  <a:srgbClr val="C84626"/>
                </a:solidFill>
                <a:latin typeface="Proxima Nova Semibold" panose="02000506030000020004" pitchFamily="2" charset="0"/>
              </a:rPr>
              <a:t>Discuss Cancellation Plan with Board</a:t>
            </a:r>
          </a:p>
          <a:p>
            <a:pPr lvl="0">
              <a:spcBef>
                <a:spcPts val="1800"/>
              </a:spcBef>
            </a:pPr>
            <a:endParaRPr lang="en-US" sz="2800" dirty="0">
              <a:solidFill>
                <a:srgbClr val="C84626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A526A-6906-489B-B59A-D7EE63EF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3895344"/>
            <a:ext cx="7562850" cy="2114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165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FC theme" id="{5F7F6079-EDEE-3E4B-B021-F00E059147A5}" vid="{9CC98640-8E79-F149-9F85-551645A93F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 template</Template>
  <TotalTime>412</TotalTime>
  <Words>321</Words>
  <Application>Microsoft Office PowerPoint</Application>
  <PresentationFormat>On-screen Show (4:3)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PMingLiU-ExtB</vt:lpstr>
      <vt:lpstr>Arial</vt:lpstr>
      <vt:lpstr>Calibri</vt:lpstr>
      <vt:lpstr>Proxima Nova</vt:lpstr>
      <vt:lpstr>Proxima Nova Semibold</vt:lpstr>
      <vt:lpstr>ヒラギノ角ゴ Pro W3</vt:lpstr>
      <vt:lpstr>FC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Paccone</dc:creator>
  <cp:lastModifiedBy>Joey Broccolo</cp:lastModifiedBy>
  <cp:revision>68</cp:revision>
  <dcterms:created xsi:type="dcterms:W3CDTF">2019-03-14T20:23:12Z</dcterms:created>
  <dcterms:modified xsi:type="dcterms:W3CDTF">2019-07-22T19:30:40Z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8ED110BB-BDEE-436D-BE0F-AFBFEE0AFD85</vt:lpwstr>
  </property>
  <property fmtid="{D5CDD505-2E9C-101B-9397-08002B2CF9AE}" pid="3" name="ArticulatePath">
    <vt:lpwstr>2019 FC Theme</vt:lpwstr>
  </property>
</Properties>
</file>