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2" r:id="rId2"/>
    <p:sldId id="286" r:id="rId3"/>
    <p:sldId id="287" r:id="rId4"/>
    <p:sldId id="284" r:id="rId5"/>
    <p:sldId id="266" r:id="rId6"/>
    <p:sldId id="267" r:id="rId7"/>
    <p:sldId id="269" r:id="rId8"/>
    <p:sldId id="283" r:id="rId9"/>
    <p:sldId id="273" r:id="rId10"/>
    <p:sldId id="285" r:id="rId11"/>
    <p:sldId id="288" r:id="rId12"/>
    <p:sldId id="295" r:id="rId13"/>
    <p:sldId id="277" r:id="rId14"/>
    <p:sldId id="290" r:id="rId15"/>
    <p:sldId id="280" r:id="rId16"/>
    <p:sldId id="289" r:id="rId17"/>
    <p:sldId id="281" r:id="rId18"/>
    <p:sldId id="302" r:id="rId19"/>
    <p:sldId id="292" r:id="rId20"/>
    <p:sldId id="293" r:id="rId21"/>
    <p:sldId id="270" r:id="rId22"/>
    <p:sldId id="294" r:id="rId23"/>
    <p:sldId id="296" r:id="rId24"/>
    <p:sldId id="299" r:id="rId25"/>
    <p:sldId id="298" r:id="rId26"/>
    <p:sldId id="303" r:id="rId27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468"/>
    <a:srgbClr val="C84626"/>
    <a:srgbClr val="101010"/>
    <a:srgbClr val="236346"/>
    <a:srgbClr val="422056"/>
    <a:srgbClr val="543168"/>
    <a:srgbClr val="154C86"/>
    <a:srgbClr val="801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1"/>
    <p:restoredTop sz="82163"/>
  </p:normalViewPr>
  <p:slideViewPr>
    <p:cSldViewPr snapToGrid="0" snapToObjects="1">
      <p:cViewPr varScale="1">
        <p:scale>
          <a:sx n="70" d="100"/>
          <a:sy n="70" d="100"/>
        </p:scale>
        <p:origin x="11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5E1B8-9016-6448-BBE4-3B95EE921C28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4DCC8-22F8-1E4C-B75A-CC5A99164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4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98629-D219-5941-B79B-D6A0651B3BA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9CB7F-9B95-9548-98B2-3E36AACF6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78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45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are most of your records maintained?</a:t>
            </a:r>
          </a:p>
          <a:p>
            <a:r>
              <a:rPr lang="en-US"/>
              <a:t>https://www.polleverywhere.com/multiple_choice_polls/ZZoPJgmmyInvLRITUrTsr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62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YOU read your chapter's bylaws or other governing documents?</a:t>
            </a:r>
          </a:p>
          <a:p>
            <a:r>
              <a:rPr lang="en-US"/>
              <a:t>https://www.polleverywhere.com/multiple_choice_polls/vwlwrUATWJKfZzkl75tmL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91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20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recommend customized rules!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96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69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bylaws are available on our website if you’d like to review – at </a:t>
            </a:r>
            <a:r>
              <a:rPr lang="en-US" dirty="0" err="1"/>
              <a:t>www.ricfe.org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77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our special and standing rules are accessible to members-only, if you contact me I can provide you these resources.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5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2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4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cloud-based technology does your chapter use?</a:t>
            </a:r>
          </a:p>
          <a:p>
            <a:r>
              <a:rPr lang="en-US"/>
              <a:t>https://www.polleverywhere.com/free_text_polls/vBgUlHHWJmvIDzpi1nKee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7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3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04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9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years have you served on your chapter board?</a:t>
            </a:r>
          </a:p>
          <a:p>
            <a:r>
              <a:rPr lang="en-US"/>
              <a:t>https://www.polleverywhere.com/multiple_choice_polls/0aeMcgVX69g9eqCG3c2jb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20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MORE years do you anticipate serving on the board?</a:t>
            </a:r>
          </a:p>
          <a:p>
            <a:r>
              <a:rPr lang="en-US"/>
              <a:t>https://www.polleverywhere.com/multiple_choice_polls/6ZTI7ki45RytRPK0VyHTA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51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85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62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What's the name of your local chapter?</a:t>
            </a:r>
          </a:p>
          <a:p>
            <a:r>
              <a:rPr lang="en-US"/>
              <a:t>https://www.polleverywhere.com/free_text_polls/biYR3XkqWCVDX4zv4x4wa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86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role do you serve in your local chapter?</a:t>
            </a:r>
          </a:p>
          <a:p>
            <a:r>
              <a:rPr lang="en-US"/>
              <a:t>https://www.polleverywhere.com/multiple_choice_polls/knQJVTRgvsCT0wo6AP0vs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26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50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4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issue type is most pressing to your local Chapter?</a:t>
            </a:r>
          </a:p>
          <a:p>
            <a:r>
              <a:rPr lang="en-US"/>
              <a:t>https://www.polleverywhere.com/multiple_choice_polls/tdDC5hkaygHKfTTP7Cpeq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74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9CB7F-9B95-9548-98B2-3E36AACF67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7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8399E-1D57-8047-9BA3-0B3E20ADC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1" y="0"/>
            <a:ext cx="9211377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57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356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00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C1FC-93F5-8541-8856-0DBDF532A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FFF8A-69EB-C348-BFB6-56CD28F9B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143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81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26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234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2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616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08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31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61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32E9C-F76A-424C-A7B5-5D5451729C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525" y="0"/>
            <a:ext cx="9214652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24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39624"/>
            <a:ext cx="8229600" cy="363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AD6D3-27C6-B347-B9ED-4F87EB448B3D}"/>
              </a:ext>
            </a:extLst>
          </p:cNvPr>
          <p:cNvSpPr txBox="1"/>
          <p:nvPr/>
        </p:nvSpPr>
        <p:spPr>
          <a:xfrm>
            <a:off x="152400" y="6428554"/>
            <a:ext cx="502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chemeClr val="bg1"/>
                </a:solidFill>
                <a:latin typeface="Calibri"/>
                <a:cs typeface="Calibri"/>
              </a:rPr>
              <a:t>©</a:t>
            </a:r>
            <a:r>
              <a:rPr lang="en-US" sz="1100" b="0" i="0" baseline="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s-IS" sz="1100" b="0" i="0" dirty="0">
                <a:solidFill>
                  <a:schemeClr val="bg1"/>
                </a:solidFill>
                <a:latin typeface="Calibri"/>
                <a:cs typeface="Calibri"/>
              </a:rPr>
              <a:t>2019 </a:t>
            </a:r>
            <a:r>
              <a:rPr lang="en-US" sz="1100" b="0" i="0" dirty="0">
                <a:solidFill>
                  <a:schemeClr val="bg1"/>
                </a:solidFill>
                <a:latin typeface="Calibri"/>
                <a:cs typeface="Calibri"/>
              </a:rPr>
              <a:t>Association of Certified Fraud Examiners, Inc</a:t>
            </a:r>
            <a:r>
              <a:rPr lang="en-US" sz="1100" b="0" i="0" baseline="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</a:p>
          <a:p>
            <a:pPr algn="l"/>
            <a:endParaRPr lang="en-US" sz="11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Evan.Lemoine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9A6C-E863-8F4D-BD71-4FD7ACA50933}"/>
              </a:ext>
            </a:extLst>
          </p:cNvPr>
          <p:cNvSpPr txBox="1">
            <a:spLocks/>
          </p:cNvSpPr>
          <p:nvPr/>
        </p:nvSpPr>
        <p:spPr>
          <a:xfrm>
            <a:off x="228600" y="2000711"/>
            <a:ext cx="8686800" cy="225702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Chapter Leaders Meeting</a:t>
            </a:r>
          </a:p>
          <a:p>
            <a:r>
              <a:rPr lang="en-US" b="1" dirty="0">
                <a:solidFill>
                  <a:srgbClr val="055468"/>
                </a:solidFill>
                <a:latin typeface="Proxima Nova" panose="02000506030000020004" pitchFamily="2" charset="0"/>
              </a:rPr>
              <a:t>Policies and </a:t>
            </a:r>
            <a:r>
              <a:rPr lang="en-US" b="1" dirty="0" smtClean="0">
                <a:solidFill>
                  <a:srgbClr val="055468"/>
                </a:solidFill>
                <a:latin typeface="Proxima Nova" panose="02000506030000020004" pitchFamily="2" charset="0"/>
              </a:rPr>
              <a:t>Procedures</a:t>
            </a:r>
            <a:endParaRPr lang="en-US" b="1" dirty="0">
              <a:solidFill>
                <a:srgbClr val="055468"/>
              </a:solidFill>
              <a:latin typeface="Proxima Nova" panose="02000506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BCF51-13F8-9945-944C-DBBA05E6B2C3}"/>
              </a:ext>
            </a:extLst>
          </p:cNvPr>
          <p:cNvSpPr txBox="1">
            <a:spLocks/>
          </p:cNvSpPr>
          <p:nvPr/>
        </p:nvSpPr>
        <p:spPr>
          <a:xfrm>
            <a:off x="228600" y="4549371"/>
            <a:ext cx="8686800" cy="10367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i="1" dirty="0">
                <a:solidFill>
                  <a:srgbClr val="055468"/>
                </a:solidFill>
                <a:latin typeface="Proxima Nova" panose="02000506030000020004" pitchFamily="2" charset="0"/>
              </a:rPr>
              <a:t>Evan A. Lemoine</a:t>
            </a:r>
            <a:r>
              <a:rPr lang="en-US" sz="2400" i="1" dirty="0">
                <a:solidFill>
                  <a:srgbClr val="055468"/>
                </a:solidFill>
                <a:latin typeface="Proxima Nova" panose="02000506030000020004" pitchFamily="2" charset="0"/>
              </a:rPr>
              <a:t>,</a:t>
            </a:r>
            <a:r>
              <a:rPr lang="en-US" sz="2400" b="1" i="1" dirty="0">
                <a:solidFill>
                  <a:srgbClr val="055468"/>
                </a:solidFill>
                <a:latin typeface="Proxima Nova" panose="02000506030000020004" pitchFamily="2" charset="0"/>
              </a:rPr>
              <a:t> </a:t>
            </a:r>
            <a:r>
              <a:rPr lang="en-US" sz="2000" i="1" dirty="0">
                <a:solidFill>
                  <a:srgbClr val="055468"/>
                </a:solidFill>
                <a:latin typeface="Proxima Nova" panose="02000506030000020004" pitchFamily="2" charset="0"/>
              </a:rPr>
              <a:t>CFE, CPA, CGMA, PRP, MBA</a:t>
            </a:r>
            <a:r>
              <a:rPr lang="en-US" sz="2800" i="1" dirty="0">
                <a:solidFill>
                  <a:srgbClr val="055468"/>
                </a:solidFill>
                <a:latin typeface="Proxima Nova" panose="02000506030000020004" pitchFamily="2" charset="0"/>
              </a:rPr>
              <a:t/>
            </a:r>
            <a:br>
              <a:rPr lang="en-US" sz="2800" i="1" dirty="0">
                <a:solidFill>
                  <a:srgbClr val="055468"/>
                </a:solidFill>
                <a:latin typeface="Proxima Nova" panose="02000506030000020004" pitchFamily="2" charset="0"/>
              </a:rPr>
            </a:br>
            <a:r>
              <a:rPr lang="en-US" sz="2800" i="1" dirty="0">
                <a:solidFill>
                  <a:srgbClr val="055468"/>
                </a:solidFill>
                <a:latin typeface="Proxima Nova" panose="02000506030000020004" pitchFamily="2" charset="0"/>
              </a:rPr>
              <a:t>President, ACFE Rhode Island Chapter #33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73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1B69-13DD-104C-92DA-D0F120187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CACBF-4C2A-CD44-A6B0-C8D627AC17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98A5EC0-B9F9-A048-9BCD-F6D0E682A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1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487D-3B23-6B46-ACAE-A4049AD474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BA514-605B-8846-9FDC-3C9CC97EBA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0B4176-2B9B-E04D-A228-86F9354A3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6" y="852755"/>
            <a:ext cx="9156066" cy="514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40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DF6C0-134B-C740-B5DC-F89F63EE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536"/>
            <a:ext cx="9143999" cy="1757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32445-E886-C041-982B-F6C17303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“Past”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ED855-98A7-0E4F-A376-2B555ED07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Bylaws</a:t>
            </a:r>
          </a:p>
          <a:p>
            <a:pPr lvl="1"/>
            <a:r>
              <a:rPr lang="en-US" dirty="0"/>
              <a:t>What do our existing rules say?</a:t>
            </a:r>
          </a:p>
          <a:p>
            <a:r>
              <a:rPr lang="en-US" dirty="0"/>
              <a:t>Document Retention </a:t>
            </a:r>
          </a:p>
          <a:p>
            <a:pPr lvl="1"/>
            <a:r>
              <a:rPr lang="en-US" dirty="0"/>
              <a:t>Attendees sign-in sheets at meetings</a:t>
            </a:r>
          </a:p>
          <a:p>
            <a:pPr lvl="1"/>
            <a:r>
              <a:rPr lang="en-US" dirty="0"/>
              <a:t>Annual financial reports by treasurer</a:t>
            </a:r>
          </a:p>
          <a:p>
            <a:pPr lvl="2"/>
            <a:r>
              <a:rPr lang="en-US" dirty="0"/>
              <a:t>Report of any audit or financial review committee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7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E345D4-4487-D741-9190-550E421572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1757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A6625-F98B-234A-A5DC-02F2C523B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Uniform Chapter Bylaws vs. Customized Rules</a:t>
            </a:r>
          </a:p>
          <a:p>
            <a:r>
              <a:rPr lang="en-US" dirty="0"/>
              <a:t>Document Retention Policy </a:t>
            </a:r>
            <a:r>
              <a:rPr lang="en-US" sz="2000" b="1" dirty="0"/>
              <a:t>(trending “Current” issue)</a:t>
            </a:r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E7330E-EDA6-6D42-9FD9-1F17845CC8A9}"/>
              </a:ext>
            </a:extLst>
          </p:cNvPr>
          <p:cNvSpPr txBox="1">
            <a:spLocks/>
          </p:cNvSpPr>
          <p:nvPr/>
        </p:nvSpPr>
        <p:spPr bwMode="auto">
          <a:xfrm>
            <a:off x="457200" y="61463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dirty="0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413095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C30D7-E0D7-444C-91EE-5D6BEA85E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13" y="121492"/>
            <a:ext cx="4929312" cy="59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35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09930-EC4E-614B-AAB4-EC780ABC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Customized Bylaws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BABDE-02D5-1C49-BCB2-E03F590A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18" y="1258726"/>
            <a:ext cx="5544763" cy="48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7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454F-9825-8944-8AD7-5B34B5BE9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Customized Rules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A2A7F-ABC7-6F47-86AD-77EB44D49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53" y="1311153"/>
            <a:ext cx="5250093" cy="49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79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22B303-AB94-F648-8B36-0606D6A4DF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7"/>
            <a:ext cx="9144000" cy="178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1AA32C-C8DD-7E47-B439-476EE4D3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“Present”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5780-F72C-C344-A355-512904DD1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Managing “Cloud-based” Technology</a:t>
            </a:r>
          </a:p>
          <a:p>
            <a:pPr lvl="1"/>
            <a:r>
              <a:rPr lang="en-US" dirty="0"/>
              <a:t>Website, e-mail account(s), CPE certificates</a:t>
            </a:r>
          </a:p>
          <a:p>
            <a:pPr lvl="1"/>
            <a:r>
              <a:rPr lang="en-US" dirty="0"/>
              <a:t>Member-only functionality (e.g. voting, access-restricted content)</a:t>
            </a:r>
          </a:p>
          <a:p>
            <a:pPr lvl="1"/>
            <a:r>
              <a:rPr lang="en-US" dirty="0"/>
              <a:t>Document sharing between officers</a:t>
            </a:r>
          </a:p>
        </p:txBody>
      </p:sp>
    </p:spTree>
    <p:extLst>
      <p:ext uri="{BB962C8B-B14F-4D97-AF65-F5344CB8AC3E}">
        <p14:creationId xmlns:p14="http://schemas.microsoft.com/office/powerpoint/2010/main" val="1906256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22B303-AB94-F648-8B36-0606D6A4DF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7"/>
            <a:ext cx="9144000" cy="178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1AA32C-C8DD-7E47-B439-476EE4D3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“Present” </a:t>
            </a:r>
            <a:r>
              <a:rPr lang="en-US" dirty="0"/>
              <a:t>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5CCD0-1E27-924E-8B87-A84ECD3473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32" y="1871624"/>
            <a:ext cx="6153935" cy="42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13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E09D2-5688-EB48-9AA1-A24777F77D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DD3D0-3551-574F-AF3A-373679BADD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94A2B4-A187-2443-8C9B-71284770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5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4B26-E290-6743-B945-5F678B9C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20576"/>
            <a:ext cx="4114800" cy="4051394"/>
          </a:xfrm>
        </p:spPr>
        <p:txBody>
          <a:bodyPr/>
          <a:lstStyle/>
          <a:p>
            <a:r>
              <a:rPr lang="en-US" dirty="0"/>
              <a:t>Understanding </a:t>
            </a:r>
            <a:r>
              <a:rPr lang="en-US" b="1" i="1" dirty="0"/>
              <a:t>you</a:t>
            </a:r>
            <a:r>
              <a:rPr lang="en-US" dirty="0"/>
              <a:t>, </a:t>
            </a:r>
            <a:r>
              <a:rPr lang="en-US" b="1" dirty="0"/>
              <a:t>the officer</a:t>
            </a:r>
          </a:p>
          <a:p>
            <a:r>
              <a:rPr lang="en-US" dirty="0"/>
              <a:t>Understanding </a:t>
            </a:r>
            <a:r>
              <a:rPr lang="en-US" b="1" i="1" dirty="0"/>
              <a:t>your chapter</a:t>
            </a:r>
            <a:endParaRPr lang="en-US" b="1" dirty="0"/>
          </a:p>
          <a:p>
            <a:r>
              <a:rPr lang="en-US" dirty="0"/>
              <a:t>Discuss questions and problems openly and freely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07D48F-167D-7C4F-8EED-0B47008A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44"/>
            <a:ext cx="4618234" cy="1143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756E4-A657-8C4E-9C0F-37D8D3D81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4208" y="0"/>
            <a:ext cx="3811712" cy="62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8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BE1D0-0C01-404B-BAFB-C02FEDA6E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97"/>
            <a:ext cx="9144000" cy="178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1AA32C-C8DD-7E47-B439-476EE4D3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“Present”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5780-F72C-C344-A355-512904DD1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Managing “Cloud-based” Technology</a:t>
            </a:r>
          </a:p>
          <a:p>
            <a:pPr lvl="1"/>
            <a:r>
              <a:rPr lang="en-US" dirty="0"/>
              <a:t>Website, e-mail account(s), CPE certificates</a:t>
            </a:r>
          </a:p>
          <a:p>
            <a:pPr lvl="1"/>
            <a:r>
              <a:rPr lang="en-US" dirty="0"/>
              <a:t>Member-only functionality (e.g. voting, access-restricted content)</a:t>
            </a:r>
          </a:p>
          <a:p>
            <a:pPr lvl="1"/>
            <a:r>
              <a:rPr lang="en-US" dirty="0"/>
              <a:t>Document sharing between officers</a:t>
            </a:r>
          </a:p>
        </p:txBody>
      </p:sp>
    </p:spTree>
    <p:extLst>
      <p:ext uri="{BB962C8B-B14F-4D97-AF65-F5344CB8AC3E}">
        <p14:creationId xmlns:p14="http://schemas.microsoft.com/office/powerpoint/2010/main" val="1493994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E8002A-459C-8044-8065-7BBE6E2E4E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322904" cy="1939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9013A-4FEF-8D49-94F6-D999F5E1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“Future”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1588-B632-224D-A6D1-467BFB3D6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Leadership &amp; Membership</a:t>
            </a:r>
          </a:p>
          <a:p>
            <a:pPr lvl="1"/>
            <a:r>
              <a:rPr lang="en-US" dirty="0"/>
              <a:t>Community involvement and partnerships</a:t>
            </a:r>
          </a:p>
          <a:p>
            <a:pPr lvl="1"/>
            <a:r>
              <a:rPr lang="en-US" dirty="0"/>
              <a:t>Networking events</a:t>
            </a:r>
          </a:p>
          <a:p>
            <a:pPr lvl="1"/>
            <a:r>
              <a:rPr lang="en-US" dirty="0"/>
              <a:t>Membership recruitment </a:t>
            </a:r>
          </a:p>
          <a:p>
            <a:pPr lvl="1"/>
            <a:r>
              <a:rPr lang="en-US" dirty="0"/>
              <a:t>Officer fatigue / recruitment and succession planning</a:t>
            </a:r>
          </a:p>
        </p:txBody>
      </p:sp>
    </p:spTree>
    <p:extLst>
      <p:ext uri="{BB962C8B-B14F-4D97-AF65-F5344CB8AC3E}">
        <p14:creationId xmlns:p14="http://schemas.microsoft.com/office/powerpoint/2010/main" val="409203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09E9-2390-7C42-9BE9-C00E0F488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61BF22-F746-3140-B502-A3404C1EBA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F2ECE9-E477-E24F-8BA6-A9A2FC57B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70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A5D8-E0A9-3349-A3E6-4753E0F2F6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0B140-AA01-5B4A-89A4-0C710DCCC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961296-0C90-6E44-B6F2-B0C69CA0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12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E8002A-459C-8044-8065-7BBE6E2E4E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322904" cy="1939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9013A-4FEF-8D49-94F6-D999F5E1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“Future”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1588-B632-224D-A6D1-467BFB3D6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Leadership &amp; Membership</a:t>
            </a:r>
          </a:p>
          <a:p>
            <a:pPr lvl="1"/>
            <a:r>
              <a:rPr lang="en-US" dirty="0"/>
              <a:t>Community involvement and partnerships</a:t>
            </a:r>
          </a:p>
          <a:p>
            <a:pPr lvl="1"/>
            <a:r>
              <a:rPr lang="en-US" dirty="0"/>
              <a:t>Networking events</a:t>
            </a:r>
          </a:p>
          <a:p>
            <a:pPr lvl="1"/>
            <a:r>
              <a:rPr lang="en-US" dirty="0"/>
              <a:t>Membership recruitment </a:t>
            </a:r>
          </a:p>
          <a:p>
            <a:pPr lvl="1"/>
            <a:r>
              <a:rPr lang="en-US" dirty="0"/>
              <a:t>Officer fatigue / recruitment and succession planning</a:t>
            </a:r>
          </a:p>
        </p:txBody>
      </p:sp>
    </p:spTree>
    <p:extLst>
      <p:ext uri="{BB962C8B-B14F-4D97-AF65-F5344CB8AC3E}">
        <p14:creationId xmlns:p14="http://schemas.microsoft.com/office/powerpoint/2010/main" val="169342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B5CF6-CCE3-5B43-B8B0-B8676F31E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61A5B-D6A4-614D-ABB6-C9C4DC643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“If you fail to plan, you are planning to fail.”</a:t>
            </a:r>
          </a:p>
          <a:p>
            <a:pPr marL="0" indent="0" algn="r">
              <a:buNone/>
            </a:pPr>
            <a:r>
              <a:rPr lang="en-US" sz="1800" dirty="0"/>
              <a:t>- BENJAMIN FRANKLIN</a:t>
            </a:r>
          </a:p>
          <a:p>
            <a:pPr marL="0" indent="0" algn="r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“Paper is to write things down that we need to remember. Our brains are used to think.”</a:t>
            </a:r>
          </a:p>
          <a:p>
            <a:pPr marL="0" indent="0" algn="r">
              <a:buNone/>
            </a:pPr>
            <a:r>
              <a:rPr lang="en-US" sz="1800" dirty="0"/>
              <a:t>- ALBERT EINSTEIN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5120CD-9789-ED46-9454-05CDA94B1E01}"/>
              </a:ext>
            </a:extLst>
          </p:cNvPr>
          <p:cNvSpPr txBox="1">
            <a:spLocks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9600" b="1" dirty="0">
                <a:solidFill>
                  <a:schemeClr val="bg1">
                    <a:lumMod val="65000"/>
                  </a:schemeClr>
                </a:solidFill>
              </a:rPr>
              <a:t>“                          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r>
              <a:rPr lang="en-US" sz="9600" b="1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  <a:p>
            <a:r>
              <a:rPr lang="en-US" sz="9600" b="1" dirty="0">
                <a:solidFill>
                  <a:schemeClr val="bg1">
                    <a:lumMod val="65000"/>
                  </a:schemeClr>
                </a:solidFill>
              </a:rPr>
              <a:t>           </a:t>
            </a:r>
          </a:p>
          <a:p>
            <a:r>
              <a:rPr lang="en-US" sz="9600" b="1" dirty="0">
                <a:solidFill>
                  <a:schemeClr val="bg1">
                    <a:lumMod val="65000"/>
                  </a:schemeClr>
                </a:solidFill>
              </a:rPr>
              <a:t>                              ”</a:t>
            </a:r>
          </a:p>
        </p:txBody>
      </p:sp>
    </p:spTree>
    <p:extLst>
      <p:ext uri="{BB962C8B-B14F-4D97-AF65-F5344CB8AC3E}">
        <p14:creationId xmlns:p14="http://schemas.microsoft.com/office/powerpoint/2010/main" val="2820152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C30A-B780-314D-9DA5-8423DD6F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Content Placeholder 2" descr="Evan Lemoine, CFE">
            <a:extLst>
              <a:ext uri="{FF2B5EF4-FFF2-40B4-BE49-F238E27FC236}">
                <a16:creationId xmlns:a16="http://schemas.microsoft.com/office/drawing/2014/main" id="{2B8A3432-19C0-FB4A-95EC-127F6F563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600" y="1939624"/>
            <a:ext cx="5156200" cy="3632345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Evan Lemoine, CFE</a:t>
            </a:r>
            <a:br>
              <a:rPr lang="en-US" i="1" dirty="0"/>
            </a:br>
            <a:r>
              <a:rPr lang="en-US" i="1" dirty="0"/>
              <a:t>President, ACFE Rhode Island</a:t>
            </a:r>
          </a:p>
          <a:p>
            <a:pPr marL="0" indent="0">
              <a:buNone/>
            </a:pPr>
            <a:r>
              <a:rPr lang="en-US" i="1" dirty="0">
                <a:hlinkClick r:id="rId2"/>
              </a:rPr>
              <a:t>Evan.Lemoine@gmail.com</a:t>
            </a:r>
            <a:endParaRPr lang="en-US" i="1" dirty="0"/>
          </a:p>
        </p:txBody>
      </p:sp>
      <p:pic>
        <p:nvPicPr>
          <p:cNvPr id="5" name="Picture 4" descr="&#10;">
            <a:extLst>
              <a:ext uri="{FF2B5EF4-FFF2-40B4-BE49-F238E27FC236}">
                <a16:creationId xmlns:a16="http://schemas.microsoft.com/office/drawing/2014/main" id="{0B70582E-B813-CA41-A641-89E0A63FE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39624"/>
            <a:ext cx="23114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2BB0FD-7799-054D-A713-674DFC930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48" y="586527"/>
            <a:ext cx="9219978" cy="518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0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874DF46-918A-B64D-A679-A454E807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91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4B26-E290-6743-B945-5F678B9C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20576"/>
            <a:ext cx="4114800" cy="405139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Past</a:t>
            </a:r>
            <a:endParaRPr lang="en-US" dirty="0"/>
          </a:p>
          <a:p>
            <a:pPr lvl="1"/>
            <a:r>
              <a:rPr lang="en-US" dirty="0"/>
              <a:t>Historical records (accounting / financial, document retention, attendees at meetings)</a:t>
            </a:r>
          </a:p>
          <a:p>
            <a:pPr lvl="1"/>
            <a:r>
              <a:rPr lang="en-US" dirty="0"/>
              <a:t>Bylaws and other governing rules and procedures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A97D5-D914-E940-B8FF-42B55C4C7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982" y="10274"/>
            <a:ext cx="4114800" cy="61974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07D48F-167D-7C4F-8EED-0B47008A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44"/>
            <a:ext cx="4618234" cy="1143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96820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8757-3E65-4C42-8F50-F8A9746E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444"/>
            <a:ext cx="4618234" cy="1143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4B26-E290-6743-B945-5F678B9C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8382"/>
            <a:ext cx="4618234" cy="413358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Present</a:t>
            </a:r>
            <a:endParaRPr lang="en-US" dirty="0"/>
          </a:p>
          <a:p>
            <a:pPr lvl="1"/>
            <a:r>
              <a:rPr lang="en-US" dirty="0"/>
              <a:t>Website / E-mails</a:t>
            </a:r>
          </a:p>
          <a:p>
            <a:pPr lvl="1"/>
            <a:r>
              <a:rPr lang="en-US" dirty="0"/>
              <a:t>Financial review / audit committee </a:t>
            </a:r>
          </a:p>
          <a:p>
            <a:pPr lvl="1"/>
            <a:r>
              <a:rPr lang="en-US" dirty="0"/>
              <a:t>Payment/refund policies </a:t>
            </a:r>
          </a:p>
          <a:p>
            <a:pPr lvl="1"/>
            <a:r>
              <a:rPr lang="en-US" dirty="0"/>
              <a:t>Code of Conduct</a:t>
            </a:r>
          </a:p>
          <a:p>
            <a:pPr lvl="1"/>
            <a:r>
              <a:rPr lang="en-US" dirty="0"/>
              <a:t>Issuing CPE Certificates </a:t>
            </a:r>
          </a:p>
          <a:p>
            <a:pPr lvl="1"/>
            <a:r>
              <a:rPr lang="en-US" dirty="0"/>
              <a:t>Networking events vs. training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ED889-C158-FB4E-BD53-D7ABC50E45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434" y="-12006"/>
            <a:ext cx="4150527" cy="62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8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4B26-E290-6743-B945-5F678B9C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8656"/>
            <a:ext cx="4453847" cy="412331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Future</a:t>
            </a:r>
            <a:endParaRPr lang="en-US" dirty="0"/>
          </a:p>
          <a:p>
            <a:pPr lvl="1"/>
            <a:r>
              <a:rPr lang="en-US" dirty="0"/>
              <a:t>Officer fatigue</a:t>
            </a:r>
          </a:p>
          <a:p>
            <a:pPr lvl="1"/>
            <a:r>
              <a:rPr lang="en-US" dirty="0"/>
              <a:t>Succession of officers</a:t>
            </a:r>
          </a:p>
          <a:p>
            <a:pPr lvl="1"/>
            <a:r>
              <a:rPr lang="en-US" dirty="0"/>
              <a:t>Strategic planning and officer training</a:t>
            </a:r>
          </a:p>
          <a:p>
            <a:pPr lvl="1"/>
            <a:r>
              <a:rPr lang="en-US" dirty="0"/>
              <a:t>Membership recruitment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EEBF7-AE6E-C440-BBA9-41EF211434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492" y="-10274"/>
            <a:ext cx="4146870" cy="621586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51A8F1-C379-934D-93E5-8D2F9F868CA3}"/>
              </a:ext>
            </a:extLst>
          </p:cNvPr>
          <p:cNvSpPr txBox="1">
            <a:spLocks/>
          </p:cNvSpPr>
          <p:nvPr/>
        </p:nvSpPr>
        <p:spPr bwMode="auto">
          <a:xfrm>
            <a:off x="457200" y="482444"/>
            <a:ext cx="461823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8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43EDCC-690A-594C-AB9C-212B173C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" y="863029"/>
            <a:ext cx="9137785" cy="51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89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DF6C0-134B-C740-B5DC-F89F63EE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536"/>
            <a:ext cx="9143999" cy="1757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32445-E886-C041-982B-F6C17303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“Past”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ED855-98A7-0E4F-A376-2B555ED07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Bylaws</a:t>
            </a:r>
          </a:p>
          <a:p>
            <a:pPr lvl="1"/>
            <a:r>
              <a:rPr lang="en-US" dirty="0"/>
              <a:t>What do our existing rules say?</a:t>
            </a:r>
          </a:p>
          <a:p>
            <a:r>
              <a:rPr lang="en-US" dirty="0"/>
              <a:t>Document Retention </a:t>
            </a:r>
          </a:p>
          <a:p>
            <a:pPr lvl="1"/>
            <a:r>
              <a:rPr lang="en-US" dirty="0"/>
              <a:t>Attendees sign-in sheets at meetings</a:t>
            </a:r>
          </a:p>
          <a:p>
            <a:pPr lvl="1"/>
            <a:r>
              <a:rPr lang="en-US" dirty="0"/>
              <a:t>Annual financial reports by treasurer</a:t>
            </a:r>
          </a:p>
          <a:p>
            <a:pPr lvl="2"/>
            <a:r>
              <a:rPr lang="en-US" dirty="0"/>
              <a:t>Report of any audit or financial review committee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188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C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 FC theme" id="{5F7F6079-EDEE-3E4B-B021-F00E059147A5}" vid="{9CC98640-8E79-F149-9F85-551645A93F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FC template</Template>
  <TotalTime>497</TotalTime>
  <Words>514</Words>
  <Application>Microsoft Office PowerPoint</Application>
  <PresentationFormat>On-screen Show (4:3)</PresentationFormat>
  <Paragraphs>123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Proxima Nova</vt:lpstr>
      <vt:lpstr>ヒラギノ角ゴ Pro W3</vt:lpstr>
      <vt:lpstr>FC template</vt:lpstr>
      <vt:lpstr>PowerPoint Presentation</vt:lpstr>
      <vt:lpstr>Overview</vt:lpstr>
      <vt:lpstr>PowerPoint Presentation</vt:lpstr>
      <vt:lpstr>PowerPoint Presentation</vt:lpstr>
      <vt:lpstr>Overview</vt:lpstr>
      <vt:lpstr>Overview</vt:lpstr>
      <vt:lpstr>PowerPoint Presentation</vt:lpstr>
      <vt:lpstr>PowerPoint Presentation</vt:lpstr>
      <vt:lpstr>“Past” Issues</vt:lpstr>
      <vt:lpstr>PowerPoint Presentation</vt:lpstr>
      <vt:lpstr>PowerPoint Presentation</vt:lpstr>
      <vt:lpstr>“Past” Issues</vt:lpstr>
      <vt:lpstr>PowerPoint Presentation</vt:lpstr>
      <vt:lpstr>PowerPoint Presentation</vt:lpstr>
      <vt:lpstr>Customized Bylaws</vt:lpstr>
      <vt:lpstr>Customized Rules</vt:lpstr>
      <vt:lpstr>“Present” Issues</vt:lpstr>
      <vt:lpstr>“Present” Issues</vt:lpstr>
      <vt:lpstr>PowerPoint Presentation</vt:lpstr>
      <vt:lpstr>“Present” Issues</vt:lpstr>
      <vt:lpstr>“Future” Issues</vt:lpstr>
      <vt:lpstr>PowerPoint Presentation</vt:lpstr>
      <vt:lpstr>PowerPoint Presentation</vt:lpstr>
      <vt:lpstr>“Future” Issues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Paccone</dc:creator>
  <cp:lastModifiedBy>Joey Broccolo</cp:lastModifiedBy>
  <cp:revision>44</cp:revision>
  <dcterms:created xsi:type="dcterms:W3CDTF">2019-03-14T20:23:12Z</dcterms:created>
  <dcterms:modified xsi:type="dcterms:W3CDTF">2019-07-02T20:20:56Z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8ED110BB-BDEE-436D-BE0F-AFBFEE0AFD85</vt:lpwstr>
  </property>
  <property fmtid="{D5CDD505-2E9C-101B-9397-08002B2CF9AE}" pid="3" name="ArticulatePath">
    <vt:lpwstr>2019 FC Theme</vt:lpwstr>
  </property>
</Properties>
</file>