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4" r:id="rId3"/>
    <p:sldId id="261" r:id="rId4"/>
    <p:sldId id="268" r:id="rId5"/>
    <p:sldId id="265" r:id="rId6"/>
    <p:sldId id="267" r:id="rId7"/>
    <p:sldId id="266" r:id="rId8"/>
    <p:sldId id="269" r:id="rId9"/>
    <p:sldId id="278" r:id="rId10"/>
    <p:sldId id="273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80" r:id="rId19"/>
    <p:sldId id="279" r:id="rId20"/>
    <p:sldId id="281" r:id="rId21"/>
    <p:sldId id="283" r:id="rId22"/>
    <p:sldId id="282" r:id="rId23"/>
    <p:sldId id="263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468"/>
    <a:srgbClr val="C84626"/>
    <a:srgbClr val="101010"/>
    <a:srgbClr val="236346"/>
    <a:srgbClr val="422056"/>
    <a:srgbClr val="543168"/>
    <a:srgbClr val="154C86"/>
    <a:srgbClr val="80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/>
    <p:restoredTop sz="75044"/>
  </p:normalViewPr>
  <p:slideViewPr>
    <p:cSldViewPr snapToGrid="0" snapToObjects="1">
      <p:cViewPr varScale="1">
        <p:scale>
          <a:sx n="64" d="100"/>
          <a:sy n="64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26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5E1B8-9016-6448-BBE4-3B95EE921C28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DCC8-22F8-1E4C-B75A-CC5A99164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98629-D219-5941-B79B-D6A0651B3BA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CB7F-9B95-9548-98B2-3E36AACF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78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9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2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9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CB7F-9B95-9548-98B2-3E36AACF67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8399E-1D57-8047-9BA3-0B3E20ADC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251" y="0"/>
            <a:ext cx="9211377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56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0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8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6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3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2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16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08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31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1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32E9C-F76A-424C-A7B5-5D5451729C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2525" y="0"/>
            <a:ext cx="9214652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24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39624"/>
            <a:ext cx="8229600" cy="36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AD6D3-27C6-B347-B9ED-4F87EB448B3D}"/>
              </a:ext>
            </a:extLst>
          </p:cNvPr>
          <p:cNvSpPr txBox="1"/>
          <p:nvPr/>
        </p:nvSpPr>
        <p:spPr>
          <a:xfrm>
            <a:off x="152400" y="6428554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Calibri"/>
                <a:cs typeface="Calibri"/>
              </a:rPr>
              <a:t>©</a:t>
            </a:r>
            <a:r>
              <a:rPr lang="en-US" sz="1100" b="0" i="0" baseline="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is-IS" sz="1100" b="0" i="0" dirty="0">
                <a:solidFill>
                  <a:schemeClr val="bg1"/>
                </a:solidFill>
                <a:latin typeface="Calibri"/>
                <a:cs typeface="Calibri"/>
              </a:rPr>
              <a:t>2019 </a:t>
            </a:r>
            <a:r>
              <a:rPr lang="en-US" sz="1100" b="0" i="0" dirty="0">
                <a:solidFill>
                  <a:schemeClr val="bg1"/>
                </a:solidFill>
                <a:latin typeface="Calibri"/>
                <a:cs typeface="Calibri"/>
              </a:rPr>
              <a:t>Association of Certified Fraud Examiners, Inc</a:t>
            </a:r>
            <a:r>
              <a:rPr lang="en-US" sz="1100" b="0" i="0" baseline="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  <a:p>
            <a:pPr algn="l"/>
            <a:endParaRPr lang="en-US" sz="1100" b="0" i="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binns@jjay.cuny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9A6C-E863-8F4D-BD71-4FD7ACA50933}"/>
              </a:ext>
            </a:extLst>
          </p:cNvPr>
          <p:cNvSpPr txBox="1">
            <a:spLocks/>
          </p:cNvSpPr>
          <p:nvPr/>
        </p:nvSpPr>
        <p:spPr>
          <a:xfrm>
            <a:off x="228600" y="2000711"/>
            <a:ext cx="8686800" cy="219653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1" dirty="0">
                <a:solidFill>
                  <a:srgbClr val="055468"/>
                </a:solidFill>
                <a:latin typeface="Proxima Nova" panose="02000506030000020004" pitchFamily="2" charset="0"/>
              </a:rPr>
              <a:t>Chapter Leaders Meeting</a:t>
            </a:r>
          </a:p>
          <a:p>
            <a:r>
              <a:rPr lang="en-US" b="1" dirty="0">
                <a:solidFill>
                  <a:srgbClr val="055468"/>
                </a:solidFill>
                <a:latin typeface="Proxima Nova" panose="02000506030000020004" pitchFamily="2" charset="0"/>
              </a:rPr>
              <a:t>“Things That Go Wrong at Events and How to Avoid Them”</a:t>
            </a:r>
          </a:p>
          <a:p>
            <a:pPr>
              <a:spcBef>
                <a:spcPts val="1800"/>
              </a:spcBef>
            </a:pPr>
            <a:endParaRPr lang="en-US" sz="3600" dirty="0">
              <a:solidFill>
                <a:srgbClr val="C84626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52F42C-7E4E-8446-AD13-689A3D2FD78C}"/>
              </a:ext>
            </a:extLst>
          </p:cNvPr>
          <p:cNvSpPr txBox="1">
            <a:spLocks/>
          </p:cNvSpPr>
          <p:nvPr/>
        </p:nvSpPr>
        <p:spPr>
          <a:xfrm>
            <a:off x="228600" y="5046958"/>
            <a:ext cx="8686800" cy="821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solidFill>
                  <a:srgbClr val="055468"/>
                </a:solidFill>
                <a:latin typeface="Proxima Nova" panose="02000506030000020004" pitchFamily="2" charset="0"/>
              </a:rPr>
              <a:t>Dr. Chelsea Binns, President, New York Chapter #14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7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 enough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B1CC3-D453-A442-80C9-5D46DAAB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90" y="1458858"/>
            <a:ext cx="5844620" cy="38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229600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Speaker drops out last minute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ACB89-A6AD-C948-9FAF-88B78EC2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93" y="1480008"/>
            <a:ext cx="6387707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32074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Speaker content is poor (offensive, not funny,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C8F76-F915-C842-8124-2DF1D6F24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77" y="1753386"/>
            <a:ext cx="5806912" cy="3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62906-AF84-3241-A296-5631D68F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70" y="1461153"/>
            <a:ext cx="6231118" cy="3949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AD3014-DD2B-EE4F-960D-566095649F93}"/>
              </a:ext>
            </a:extLst>
          </p:cNvPr>
          <p:cNvSpPr/>
          <p:nvPr/>
        </p:nvSpPr>
        <p:spPr>
          <a:xfrm>
            <a:off x="2538141" y="5497340"/>
            <a:ext cx="406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Speaker goes over time</a:t>
            </a:r>
          </a:p>
        </p:txBody>
      </p:sp>
    </p:spTree>
    <p:extLst>
      <p:ext uri="{BB962C8B-B14F-4D97-AF65-F5344CB8AC3E}">
        <p14:creationId xmlns:p14="http://schemas.microsoft.com/office/powerpoint/2010/main" val="156819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Losing attendee attention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C7121-0F93-C049-9FF8-7E500F02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55" y="1545996"/>
            <a:ext cx="5648489" cy="38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 enough break time between the segments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E4CD1-5CCA-8740-970A-E130974C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13" y="1512322"/>
            <a:ext cx="6713374" cy="36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More guests arrived than RSVP’d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71341-B500-EF49-AADD-76F8648E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40" y="1625444"/>
            <a:ext cx="5800103" cy="36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Guests arrive too early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8C955-BFA2-9E48-9064-B03E78B5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67" y="1508289"/>
            <a:ext cx="6353666" cy="394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Long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04BBA-C69E-404D-9BB8-A193FE17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88" y="1625444"/>
            <a:ext cx="7183224" cy="37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545398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Technical glitch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5C83D-7D12-174C-9D2C-5ECF4B00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536568"/>
            <a:ext cx="5372100" cy="386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08296-7197-FE40-A58E-828C1E87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08" y="301467"/>
            <a:ext cx="8521831" cy="1143000"/>
          </a:xfrm>
        </p:spPr>
        <p:txBody>
          <a:bodyPr/>
          <a:lstStyle/>
          <a:p>
            <a:r>
              <a:rPr lang="en-US" dirty="0"/>
              <a:t>My experience with the ACFE/NYCFE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BD43-5E06-2F4B-9680-6F7FBBF3F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5563"/>
            <a:ext cx="4040188" cy="639762"/>
          </a:xfrm>
        </p:spPr>
        <p:txBody>
          <a:bodyPr/>
          <a:lstStyle/>
          <a:p>
            <a:pPr algn="ctr"/>
            <a:r>
              <a:rPr lang="en-US" u="sng" dirty="0"/>
              <a:t>NY Chapter- NYCFE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B0207-F556-654B-A1BB-74E17F38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52326"/>
            <a:ext cx="4040188" cy="3951288"/>
          </a:xfrm>
        </p:spPr>
        <p:txBody>
          <a:bodyPr/>
          <a:lstStyle/>
          <a:p>
            <a:r>
              <a:rPr lang="en-US" dirty="0"/>
              <a:t>2018-Present: NYCFE Chapter President</a:t>
            </a:r>
          </a:p>
          <a:p>
            <a:r>
              <a:rPr lang="en-US" dirty="0"/>
              <a:t>2016-2018: NYCFE 1</a:t>
            </a:r>
            <a:r>
              <a:rPr lang="en-US" baseline="30000" dirty="0"/>
              <a:t>st</a:t>
            </a:r>
            <a:r>
              <a:rPr lang="en-US" dirty="0"/>
              <a:t> Vice President and Training Director</a:t>
            </a:r>
          </a:p>
          <a:p>
            <a:r>
              <a:rPr lang="en-US" dirty="0"/>
              <a:t>2014-2016: NYCFE 2</a:t>
            </a:r>
            <a:r>
              <a:rPr lang="en-US" baseline="30000" dirty="0"/>
              <a:t>nd</a:t>
            </a:r>
            <a:r>
              <a:rPr lang="en-US" dirty="0"/>
              <a:t> Vice President and Training Director</a:t>
            </a:r>
          </a:p>
          <a:p>
            <a:r>
              <a:rPr lang="en-US" dirty="0"/>
              <a:t>2012-2014: NYCFE Board Member at Large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AC96EA-2DA3-764E-8C4A-D6314F06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39846"/>
            <a:ext cx="4041775" cy="639762"/>
          </a:xfrm>
        </p:spPr>
        <p:txBody>
          <a:bodyPr/>
          <a:lstStyle/>
          <a:p>
            <a:pPr algn="ctr"/>
            <a:r>
              <a:rPr lang="en-US" u="sng" dirty="0"/>
              <a:t>ACFE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7783A6-2A5E-A34D-8BC1-976B0FBC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2052326"/>
            <a:ext cx="4041775" cy="3951288"/>
          </a:xfrm>
        </p:spPr>
        <p:txBody>
          <a:bodyPr/>
          <a:lstStyle/>
          <a:p>
            <a:r>
              <a:rPr lang="en-US" dirty="0"/>
              <a:t>2019-Present: ACFE Chapter Leaders Committee</a:t>
            </a:r>
          </a:p>
          <a:p>
            <a:r>
              <a:rPr lang="en-US" dirty="0"/>
              <a:t>2016-2018 ACFE Higher Education Committee</a:t>
            </a:r>
          </a:p>
          <a:p>
            <a:r>
              <a:rPr lang="en-US" dirty="0"/>
              <a:t>2011-Present: ACFE Advisory Council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20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5762"/>
            <a:ext cx="8545398" cy="45585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More!</a:t>
            </a:r>
          </a:p>
          <a:p>
            <a:r>
              <a:rPr lang="en-US" sz="2800" dirty="0"/>
              <a:t>Theme fell flat</a:t>
            </a:r>
          </a:p>
          <a:p>
            <a:r>
              <a:rPr lang="en-US" sz="2800" dirty="0"/>
              <a:t>Not enough seats</a:t>
            </a:r>
          </a:p>
          <a:p>
            <a:r>
              <a:rPr lang="en-US" sz="2800" dirty="0"/>
              <a:t>Venue too hot/cold</a:t>
            </a:r>
          </a:p>
          <a:p>
            <a:r>
              <a:rPr lang="en-US" sz="2800" dirty="0"/>
              <a:t>Bathroom out of order</a:t>
            </a:r>
          </a:p>
          <a:p>
            <a:r>
              <a:rPr lang="en-US" sz="2800" dirty="0"/>
              <a:t>Power outage or similar issue</a:t>
            </a:r>
          </a:p>
          <a:p>
            <a:r>
              <a:rPr lang="en-US" sz="2800" dirty="0"/>
              <a:t>Stage not set up right</a:t>
            </a:r>
          </a:p>
          <a:p>
            <a:r>
              <a:rPr lang="en-US" sz="2800" dirty="0"/>
              <a:t>Event is short staffed</a:t>
            </a:r>
          </a:p>
          <a:p>
            <a:r>
              <a:rPr lang="en-US" sz="2800" dirty="0"/>
              <a:t>Road blockage leading to event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19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5762"/>
            <a:ext cx="8545398" cy="45585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Did I miss any?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5762"/>
            <a:ext cx="8545398" cy="455854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Dr. Chelsea Binns</a:t>
            </a:r>
          </a:p>
          <a:p>
            <a:pPr marL="0" indent="0" algn="ctr">
              <a:buNone/>
            </a:pPr>
            <a:r>
              <a:rPr lang="en-US" sz="2800" dirty="0"/>
              <a:t>Assistant Professor</a:t>
            </a:r>
          </a:p>
          <a:p>
            <a:pPr marL="0" indent="0" algn="ctr">
              <a:buNone/>
            </a:pPr>
            <a:r>
              <a:rPr lang="en-US" sz="2800" dirty="0"/>
              <a:t>CUNY John Jay College of Criminal Justice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President@nycfe.org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cbinns@jjay.cuny.edu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69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9A6C-E863-8F4D-BD71-4FD7ACA50933}"/>
              </a:ext>
            </a:extLst>
          </p:cNvPr>
          <p:cNvSpPr txBox="1">
            <a:spLocks/>
          </p:cNvSpPr>
          <p:nvPr/>
        </p:nvSpPr>
        <p:spPr>
          <a:xfrm>
            <a:off x="228600" y="2000712"/>
            <a:ext cx="8686800" cy="215156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1" dirty="0">
                <a:solidFill>
                  <a:srgbClr val="055468"/>
                </a:solidFill>
                <a:latin typeface="Proxima Nova" panose="02000506030000020004" pitchFamily="2" charset="0"/>
              </a:rPr>
              <a:t>Chapter Leaders Meeting</a:t>
            </a:r>
          </a:p>
          <a:p>
            <a:r>
              <a:rPr lang="en-US" b="1" dirty="0">
                <a:solidFill>
                  <a:srgbClr val="055468"/>
                </a:solidFill>
                <a:latin typeface="Proxima Nova" panose="02000506030000020004" pitchFamily="2" charset="0"/>
              </a:rPr>
              <a:t>“Things That Go Wrong at Events and How to Avoid Them”</a:t>
            </a:r>
          </a:p>
          <a:p>
            <a:pPr>
              <a:spcBef>
                <a:spcPts val="1800"/>
              </a:spcBef>
            </a:pPr>
            <a:endParaRPr lang="en-US" sz="3600" dirty="0">
              <a:solidFill>
                <a:srgbClr val="C84626"/>
              </a:solidFill>
              <a:latin typeface="Proxima Nova Semibold" panose="02000506030000020004" pitchFamily="2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3600" dirty="0">
              <a:solidFill>
                <a:srgbClr val="C84626"/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BCF51-13F8-9945-944C-DBBA05E6B2C3}"/>
              </a:ext>
            </a:extLst>
          </p:cNvPr>
          <p:cNvSpPr txBox="1">
            <a:spLocks/>
          </p:cNvSpPr>
          <p:nvPr/>
        </p:nvSpPr>
        <p:spPr>
          <a:xfrm>
            <a:off x="228600" y="4549371"/>
            <a:ext cx="8686800" cy="10367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i="1" dirty="0">
              <a:solidFill>
                <a:srgbClr val="055468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74F1459-9256-5449-B0D0-DC53629B192B}"/>
              </a:ext>
            </a:extLst>
          </p:cNvPr>
          <p:cNvSpPr txBox="1">
            <a:spLocks/>
          </p:cNvSpPr>
          <p:nvPr/>
        </p:nvSpPr>
        <p:spPr>
          <a:xfrm>
            <a:off x="228600" y="5046846"/>
            <a:ext cx="8686800" cy="821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>
                <a:solidFill>
                  <a:srgbClr val="055468"/>
                </a:solidFill>
                <a:latin typeface="Proxima Nova" panose="02000506030000020004" pitchFamily="2" charset="0"/>
              </a:rPr>
              <a:t>Dr. Chelsea Binns, President, New York Chapter #14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57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08296-7197-FE40-A58E-828C1E87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Planning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B0207-F556-654B-A1BB-74E17F38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444"/>
            <a:ext cx="8229600" cy="43140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 have been involved of the planning process of more than 10 New York Chapter conferences since 2012.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Sample events include:</a:t>
            </a:r>
          </a:p>
          <a:p>
            <a:pPr lvl="1"/>
            <a:r>
              <a:rPr lang="en-US" sz="2000" i="1" dirty="0"/>
              <a:t>Fraud Investigation Trends</a:t>
            </a:r>
            <a:r>
              <a:rPr lang="en-US" sz="2000" dirty="0"/>
              <a:t>, October 18, 2019</a:t>
            </a:r>
          </a:p>
          <a:p>
            <a:pPr lvl="1"/>
            <a:r>
              <a:rPr lang="en-US" sz="2000" i="1" dirty="0"/>
              <a:t>Fraud Resilience: Getting Ahead of a Threat</a:t>
            </a:r>
            <a:r>
              <a:rPr lang="en-US" sz="2000" dirty="0"/>
              <a:t>, October 27, 2017</a:t>
            </a:r>
          </a:p>
          <a:p>
            <a:pPr lvl="1"/>
            <a:r>
              <a:rPr lang="en-US" sz="2000" i="1" dirty="0"/>
              <a:t>Future Fraud Trends: A Global Perspective</a:t>
            </a:r>
            <a:r>
              <a:rPr lang="en-US" sz="2000" dirty="0"/>
              <a:t>, October 14-15, 2016</a:t>
            </a:r>
          </a:p>
          <a:p>
            <a:pPr lvl="1"/>
            <a:r>
              <a:rPr lang="en-US" sz="2000" i="1" dirty="0"/>
              <a:t>Investigations 2015</a:t>
            </a:r>
            <a:r>
              <a:rPr lang="en-US" sz="2000" dirty="0"/>
              <a:t>: October 23-24, 2016</a:t>
            </a:r>
          </a:p>
          <a:p>
            <a:pPr lvl="1"/>
            <a:r>
              <a:rPr lang="en-US" sz="2000" i="1" dirty="0"/>
              <a:t>Global Fraud Trends, the Critical C’s: Compliance, Corruption and Cybercrime</a:t>
            </a:r>
            <a:r>
              <a:rPr lang="en-US" sz="2000" dirty="0"/>
              <a:t>, October 17-18, 2014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00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08296-7197-FE40-A58E-828C1E87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B0207-F556-654B-A1BB-74E17F38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444"/>
            <a:ext cx="8229600" cy="4314037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96536-0CC9-3F4C-BBD6-240F9D300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06" y="1660232"/>
            <a:ext cx="7381187" cy="3769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ED6F0-256C-2A4A-9768-AE28507AC4E5}"/>
              </a:ext>
            </a:extLst>
          </p:cNvPr>
          <p:cNvSpPr txBox="1"/>
          <p:nvPr/>
        </p:nvSpPr>
        <p:spPr>
          <a:xfrm>
            <a:off x="744716" y="5754815"/>
            <a:ext cx="36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Caroline Howard, CVENT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14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229600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Weather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B76985-60EA-0A49-B65E-41F022FA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568450"/>
            <a:ext cx="75057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7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229600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Speaker gets stuck in traffic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B0B5D-49C5-8E49-8D4E-A4CD07ED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35" y="1389774"/>
            <a:ext cx="6726876" cy="40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229600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Run out of food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76707-907A-2E43-B38C-683AF8AFA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972" y="1498862"/>
            <a:ext cx="4026096" cy="38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229600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Food does not meet expectations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47CD5-25D6-6A43-AE96-C6373E40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1527142"/>
            <a:ext cx="2844800" cy="38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0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820-9CB8-914E-87EE-1F39456B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 Wrong 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08D3-F87E-1947-ADE6-DC33264B8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9624"/>
            <a:ext cx="8229600" cy="42160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Forget to provide dietary options for food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4A630-CA47-3249-A7F9-FB9C2B6F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46" y="1531176"/>
            <a:ext cx="5159708" cy="38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07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FC theme" id="{5F7F6079-EDEE-3E4B-B021-F00E059147A5}" vid="{9CC98640-8E79-F149-9F85-551645A93F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 template</Template>
  <TotalTime>1509</TotalTime>
  <Words>449</Words>
  <Application>Microsoft Office PowerPoint</Application>
  <PresentationFormat>On-screen Show (4:3)</PresentationFormat>
  <Paragraphs>187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Proxima Nova</vt:lpstr>
      <vt:lpstr>Proxima Nova Semibold</vt:lpstr>
      <vt:lpstr>ヒラギノ角ゴ Pro W3</vt:lpstr>
      <vt:lpstr>FC template</vt:lpstr>
      <vt:lpstr>PowerPoint Presentation</vt:lpstr>
      <vt:lpstr>My experience with the ACFE/NYCFE</vt:lpstr>
      <vt:lpstr>Event Planning Experience</vt:lpstr>
      <vt:lpstr>Inspiration 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Things That Go Wrong at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Paccone</dc:creator>
  <cp:lastModifiedBy>Joey Broccolo</cp:lastModifiedBy>
  <cp:revision>31</cp:revision>
  <dcterms:created xsi:type="dcterms:W3CDTF">2019-03-14T20:23:12Z</dcterms:created>
  <dcterms:modified xsi:type="dcterms:W3CDTF">2019-07-02T20:33:53Z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8ED110BB-BDEE-436D-BE0F-AFBFEE0AFD85</vt:lpwstr>
  </property>
  <property fmtid="{D5CDD505-2E9C-101B-9397-08002B2CF9AE}" pid="3" name="ArticulatePath">
    <vt:lpwstr>2019 FC Theme</vt:lpwstr>
  </property>
</Properties>
</file>